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pn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0" r:id="rId3"/>
    <p:sldMasterId id="2147483702" r:id="rId4"/>
  </p:sldMasterIdLst>
  <p:notesMasterIdLst>
    <p:notesMasterId r:id="rId31"/>
  </p:notesMasterIdLst>
  <p:sldIdLst>
    <p:sldId id="256" r:id="rId5"/>
    <p:sldId id="315" r:id="rId6"/>
    <p:sldId id="258" r:id="rId7"/>
    <p:sldId id="273" r:id="rId8"/>
    <p:sldId id="316" r:id="rId9"/>
    <p:sldId id="261" r:id="rId10"/>
    <p:sldId id="271" r:id="rId11"/>
    <p:sldId id="262" r:id="rId12"/>
    <p:sldId id="277" r:id="rId13"/>
    <p:sldId id="275" r:id="rId14"/>
    <p:sldId id="274" r:id="rId15"/>
    <p:sldId id="264" r:id="rId16"/>
    <p:sldId id="265" r:id="rId17"/>
    <p:sldId id="279" r:id="rId18"/>
    <p:sldId id="321" r:id="rId19"/>
    <p:sldId id="319" r:id="rId20"/>
    <p:sldId id="263" r:id="rId21"/>
    <p:sldId id="266" r:id="rId22"/>
    <p:sldId id="267" r:id="rId23"/>
    <p:sldId id="268" r:id="rId24"/>
    <p:sldId id="270" r:id="rId25"/>
    <p:sldId id="278" r:id="rId26"/>
    <p:sldId id="272" r:id="rId27"/>
    <p:sldId id="322" r:id="rId28"/>
    <p:sldId id="317" r:id="rId29"/>
    <p:sldId id="314" r:id="rId30"/>
  </p:sldIdLst>
  <p:sldSz cx="12192000" cy="6858000"/>
  <p:notesSz cx="9942513" cy="67611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汉辉 徐" initials="汉辉" lastIdx="2" clrIdx="0">
    <p:extLst>
      <p:ext uri="{19B8F6BF-5375-455C-9EA6-DF929625EA0E}">
        <p15:presenceInfo xmlns:p15="http://schemas.microsoft.com/office/powerpoint/2012/main" userId="d84b89c198a011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216A0-50D1-43BB-B12E-680F6531398A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41638" y="844550"/>
            <a:ext cx="4059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64865-E46A-46C6-BB3C-0B1220C9D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16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64865-E46A-46C6-BB3C-0B1220C9D0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79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28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88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95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361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68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388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092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103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0156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642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3345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286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1303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832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278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8709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228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653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896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1808A-5686-4BB8-91FA-C7ED156C3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B7330C-5AD6-4967-87FD-6D1829D0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B316F1-1DFE-4AFE-9AD1-0D3D9B8E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80502A-B380-4E58-BEEE-EADBE1F7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72B11B-337C-4511-A365-59FBD21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6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8289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92FA6-2310-4161-A5FA-F313D121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CE60B-4237-44A2-A9D9-20551FBD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91CE48-31BC-43CE-919B-4071D493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F8E8D0-D1E7-4909-8686-95D0ABFF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952E7-7668-469F-AAD5-CF4CF4FE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04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FCDFE-3FC8-45CA-9396-B7378F01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704199-1AFC-42B8-9976-77D0BCBCE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DA30D-F73B-487A-AB03-46E4482F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559ED-EFFB-43DC-B532-87E705B1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F1170D-76F8-4C6A-B054-9EF31EE8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74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7289F-86A5-4B5B-BE74-029619CA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B9782-01F9-4791-8DE5-268FFCF5B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D6DF7-08F6-4B1A-8199-1CB9B650F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0174B1-9069-49F0-88D5-F3B9961C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A6EE27-1068-45E5-9468-439E9DE5D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24618C-2402-43D6-B3EB-9A7E9F0A8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2544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41988-2E23-49E1-A253-8A9DF21E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8D7605-E13F-446D-99E5-00D895F7A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DC4885-38F1-4622-89E6-B1C0BCDA0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A6A5B7-886B-42FE-8E19-861A86213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D43C7D-0760-422A-813D-E269C6B73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6213A9-54F8-4211-8B0A-9E7F527F5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27DF1B-B2FE-4F78-AA64-EAA29F52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A51060-E819-48B9-B8F4-36234E3E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191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5545C-887F-45D1-961D-B048BF0A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03FDBD-2494-4181-8AA4-7AC91C83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D6595-F592-4F24-A7BE-4892A12EC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4BCA6A-E58B-43AD-8083-18F9252F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7999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E0257D-56F1-45AB-8EA3-ACD2993F1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52D152-932D-4398-A37D-C47ED539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BFCF9E-D0AE-4ECB-8AE9-4D7D2B32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2289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9FF61-3C64-49AD-933A-524E6F86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D1961D-9E49-4E45-BC16-EFE72988C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966AC6-BECF-4533-8315-E626A869D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4A7B91-7A26-474D-A540-588DEB5E0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D0CE4A-D784-4951-B138-D54E6011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AA4CDC-08AE-4C63-8D15-9622B7A3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78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32A68-8467-4993-B0B2-87B59873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C12711-75B8-4F6C-9A75-DB8DB2DB69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65CEE3-AA0A-4BA6-A8F0-496B206F4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A93C0A-39BE-423A-B987-251FDA8E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6AD38D-9D11-4D51-9899-24CC0843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1B6132-EF29-47FB-9488-24D0A57C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1580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529AA-0FDE-4EE3-B8BE-3EDF5E77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B792DB-6BCF-461B-8255-2AA5DC15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16900-91D2-4CEA-A0CC-D6F940E1A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70608-D944-4A24-A037-14D7CC2B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F2A51C-2ADD-4FFD-BECF-A1949552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072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380679-437A-44F2-887E-228052449C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C20661-E259-4435-B9F2-3AFE492A1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2231DD-631D-4545-87EB-3E266CCC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B51A7B-42DB-44F9-9505-ED1CEA4DA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1BB35-AA11-4E6D-9929-D6CDB0D6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71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161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7C7FB-DB77-4622-B397-0CD41AB26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AAF40F-5964-4EB8-BAF5-9C30047A2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AA241-7EEE-4C8D-9D17-D95CA69B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99E45-585B-4F4F-B67F-B18DDC30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80576E-2085-467B-BCE5-FDFE043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4059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8E861-A522-43CA-8549-83CF57BF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CE6F8-D568-4C79-96C8-A139CA8F1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257E5-DE10-46E7-8F5B-8C7A07985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43E018-59CD-48A2-977A-75761C50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4BB1D7-0E8E-4C39-A73E-594ED7E3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22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0AAD7-9C0D-4B8D-A5CD-549F23B0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9CEF99-C6C8-4651-AE8A-9585F7750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DFCF42-375B-451E-9C3E-21F4E27C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D118CF-44D2-4CAD-8077-D926515B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202BE2-45E1-4422-B9DD-47B46DEE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651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2C097-7621-4568-92DE-555CF9B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F9200-A8FF-45A3-B2AB-41939D6AF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EA4A33-F86D-47F4-A317-2B2D7D136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F98BAC-4792-4DB0-B2C4-203920E9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235B79-D182-4398-9B50-74098BAD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74802B-8CD3-47C9-909C-33E7CA25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1468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D3A3C-F6AF-4BAE-A67B-8968D2FF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428F20-FD45-4103-A991-31A8644CB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8706E5-65FB-4CB7-8F9E-4E32A08E7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DB6221-E0F6-4FB1-9237-9952299C5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E5160E-9CED-41C2-B52A-4BAD420FF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14FF35-4193-4361-B4C3-5089EF24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6ED490-69E6-42F9-9F1C-AF904824D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E7E45D4-DD8E-404D-8BCE-DE02FF71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8256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E8F76-BD32-41BB-A55B-0FF433511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01D77C-005A-44B2-9669-4AA909FE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0173E4-9495-4693-8D6E-DA462EFD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AFDB41-7056-4C36-B947-5C7869F5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7727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72C6F0-FC08-45F5-AB92-6E29D7DF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25635E-481B-4313-9286-2D3D1989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47182C-1E96-4F43-92A9-8F95CA2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1204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F759B-85ED-48DD-B271-7AE5CF09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36B3B-9805-452F-8689-1E9BC89EE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D41C82-A72E-41D6-AB00-26FBF1D1E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F6EE0A-5995-44E1-80D8-8BF9E9C4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6463B1-D12C-4C28-B05B-6DB7A8EA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F36267-C434-47A6-9754-DC9FDEDC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8396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AE8F2-1D77-457F-A59E-553ED5EE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6B2646-50C5-4227-BA04-68DC1041CE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EF513C-FF06-4F6E-A785-1D95EDAFE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4C9173-38F5-485B-AACE-0B3F236D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457235-D0C8-4188-8106-93E68696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EBF46C-FF01-41C6-8535-0878BA30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1491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3560B-313F-4985-8E02-5F26FF5E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56EC0C-036D-4A3A-ADE5-41F45B5A1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3FFE6-35BC-4119-B703-A52248A9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E9D6BD-77CA-4E1B-B9D0-F7F9771C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A75FED-C832-499B-8760-7BC422D9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89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683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1343C6-4F1C-44C1-AE4F-94C0FA8C5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617DD5-9917-4E48-8580-93C4468CB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70DBBD-0E53-48C1-B371-4FDD0334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BD445-D6E5-4616-924E-A22B5CC5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26303A-9392-4E67-BAB1-1BBFA0F7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47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1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33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4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01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22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11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47E5B2-AA3D-4EA5-B729-30B3D122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5DB9AC-AC5E-4B98-A73C-318C10E20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C960E9-EE14-462B-8707-97F417B0B8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44122-DF8E-4977-9C1A-3E75997A5CE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828DE0-2809-4508-A6D9-8A562CF08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6D4CA7-4CA4-48DB-99B5-54CDF2F77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8C9FA-3A4A-4BA0-B9A2-2AA1360E9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70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D52F97-5AFB-4449-8210-A115EC5C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D5BD03-93EC-496D-9D65-E1C5B33F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0069A-335A-4038-9C19-53444F672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6A3D5-B820-45BA-9AF0-1DD76CDD1AA2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28FEA-67C3-4922-B2C4-226D40A09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DFA79-79A3-4AAA-A674-C01831C84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1CE80-0DC7-4A8F-B672-BCF3F48A5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08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jpg"/><Relationship Id="rId5" Type="http://schemas.openxmlformats.org/officeDocument/2006/relationships/image" Target="../media/image24.jfif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&#22270;&#29255;&#35270;&#39057;/U.S.%20Surrogacy%20Map%20_%20Creative%20Family%20Connections.html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31.tmp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31.tmp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image" Target="../media/image31.tmp"/><Relationship Id="rId2" Type="http://schemas.openxmlformats.org/officeDocument/2006/relationships/tags" Target="../tags/tag28.xml"/><Relationship Id="rId16" Type="http://schemas.openxmlformats.org/officeDocument/2006/relationships/slideLayout" Target="../slideLayouts/slideLayout35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31.tmp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slideLayout" Target="../slideLayouts/slideLayout35.xml"/><Relationship Id="rId5" Type="http://schemas.openxmlformats.org/officeDocument/2006/relationships/tags" Target="../tags/tag46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31.tmp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slideLayout" Target="../slideLayouts/slideLayout35.xml"/><Relationship Id="rId5" Type="http://schemas.openxmlformats.org/officeDocument/2006/relationships/tags" Target="../tags/tag56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&#23453;&#23453;&#26696;.docx" TargetMode="Externa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bilibili.com/video/BV1p14y1N7jD/?spm_id_from=333.337.search-card.all.click&amp;vd_source=f4998dc9567dd28d97034f555e296811" TargetMode="Externa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CA6B5-376B-43C2-9929-C4FCA936F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8598"/>
            <a:ext cx="9144000" cy="93215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第三讲 代孕中的伦理问题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026389-36E9-41D0-AA05-75BACA619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93111"/>
            <a:ext cx="6815669" cy="1285288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徐汉辉   </a:t>
            </a:r>
          </a:p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南开大学医学院</a:t>
            </a:r>
          </a:p>
          <a:p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018205@nankai.edu.cn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34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8FCE2D-7622-4BC0-AE2E-F02975C9E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8963" y="2780186"/>
            <a:ext cx="3006683" cy="40778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C48140-4982-423B-80FB-8A726E87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8058" cy="26846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E3CED4-90B2-4780-94B3-B8663E3A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350" y="0"/>
            <a:ext cx="5057533" cy="26846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7A2055-6E15-488D-B0DD-CEA9C6F22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155099" cy="27631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C00C64-510F-42C0-B9D7-AAC70667C0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5" b="7461"/>
          <a:stretch/>
        </p:blipFill>
        <p:spPr>
          <a:xfrm>
            <a:off x="7829510" y="2780186"/>
            <a:ext cx="3228131" cy="40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37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B095A3-17FA-4E05-B1A6-418DD2FCF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31" y="631598"/>
            <a:ext cx="9776915" cy="4176072"/>
          </a:xfrm>
        </p:spPr>
        <p:txBody>
          <a:bodyPr/>
          <a:lstStyle/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港台地区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）中国香港：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2002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日，立法会颁布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人类生殖技术法案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Human Reproductive Technology Bill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），法案在对付费（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payment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）解释时强调：付费项目不应包含任何对代孕妈妈怀孕和分娩的报酬。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）中国台湾地区：“卫生署”最新版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人工生殖法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（民国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107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年版，即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2018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年版）第二条规定：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受術夫妻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指接受人工生殖之夫及妻，且妻能以其子宮孕育生產胎兒者。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FDE19E-9CF5-464E-92E2-1FD75E0C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072" y="4596331"/>
            <a:ext cx="2919729" cy="1946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2BA6D2-3938-4FFB-A346-E72F95B2B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37" y="4596331"/>
            <a:ext cx="2919729" cy="19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71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C737CE-795D-4FC9-A585-ABEC35A90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431" y="845209"/>
            <a:ext cx="5277210" cy="5386915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欧洲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34</a:t>
            </a:r>
            <a:r>
              <a:rPr lang="zh-CN" altLang="en-US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国中，</a:t>
            </a:r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zh-CN" altLang="en-US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个国家明文禁止一切形式的代孕。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个国家明文规定允许利他性代孕但禁止商业代孕：希腊、荷兰、葡萄牙和英国。其中，荷兰明确表示代孕协议无强制执行力。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个国家允许商业代孕：阿尔巴尼亚、格鲁吉亚、俄罗斯和乌克兰。其中阿尔巴尼亚并无专门法规。</a:t>
            </a:r>
            <a:endParaRPr lang="en-US" altLang="zh-CN" sz="3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805E09-D3FC-430C-8FCC-AAA5AABE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89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2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DFEA2-4D28-4B64-8555-5CADAB1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64" y="615099"/>
            <a:ext cx="5360519" cy="5627801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file"/>
              </a:rPr>
              <a:t>4.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file"/>
              </a:rPr>
              <a:t>美国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个州明确禁止任何形式的代孕：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纽约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新泽西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印第安纳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密西根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个州明文允许代孕，但具体法规因州而异。其余各州未有专门法规。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Finkelstein A, 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Dogall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 M, 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Kintominas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A, et al. Surrogacy law and policy in the US: A national conversation informed by global lawmaking[J]. Columbia Law School Sexuality &amp; Gender Law Clinic, 2016: 1-70.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9ACE3A-99DD-4782-9900-8C23547E2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8"/>
          <a:stretch/>
        </p:blipFill>
        <p:spPr>
          <a:xfrm>
            <a:off x="6350494" y="1773307"/>
            <a:ext cx="5762407" cy="36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60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5CC8D-278D-4A8E-8F78-4B963CE28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92" y="639283"/>
            <a:ext cx="9748636" cy="4065881"/>
          </a:xfrm>
        </p:spPr>
        <p:txBody>
          <a:bodyPr>
            <a:normAutofit/>
          </a:bodyPr>
          <a:lstStyle/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5.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其他地区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其他允许利他性代孕禁止商业性代孕的国家：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加拿大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澳大利亚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韩国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Ibid.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其他允许商业代孕的国家：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印度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泰国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墨西哥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Ibid.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结论：多数国家禁止所有形式的代孕；一些国家和地区允许利他性代孕却禁止商业代孕；一些国家允许商业代孕（也允许利他性代孕）。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EF21FD-C345-4FF1-9052-649726CF9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19" y="4304117"/>
            <a:ext cx="4012648" cy="21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70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5C3E6E2-B00C-44C3-BD94-081AC5F94E6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16855" y="977900"/>
            <a:ext cx="6486617" cy="162880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  <a:sym typeface="Microsoft Yahei" panose="020B0503020204020204" pitchFamily="34" charset="-122"/>
              </a:rPr>
              <a:t>非商业代孕是否应该合法化？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85CE2B-58B9-4B12-8043-02DCA6E488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301688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  <a:sym typeface="Microsoft Yahei" panose="020B0503020204020204" pitchFamily="34" charset="-122"/>
              </a:rPr>
              <a:t>应该合法化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1165ED-35E5-4D88-845F-8B194EFF54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87413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  <a:sym typeface="Microsoft Yahei" panose="020B0503020204020204" pitchFamily="34" charset="-122"/>
              </a:rPr>
              <a:t>不应该合法化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159232F-0E52-40BF-ADD7-857B45ACB1B7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308117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C44A41-B2F3-4134-A326-F33BA4EA381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93842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CDF6675-A021-4DF2-AEF3-CA938AAAA05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BEC1B9A-C57E-4CD6-AF72-FC958AFA980B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159488C-A63E-4F92-A69D-B9779F5B820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397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397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683598C-6DB4-4DDF-A294-D1AF22CD392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397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397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344D0DA-A1CB-4EA4-903C-B316F9731D5B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81A67267-FEE6-4025-B8CA-8B87FAEEB42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最多可选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1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E02432A-C546-4216-BCAC-89C035AF795F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488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5C3E6E2-B00C-44C3-BD94-081AC5F94E6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16855" y="977900"/>
            <a:ext cx="6486617" cy="162880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Microsoft Yahei" panose="020B0503020204020204" pitchFamily="34" charset="-122"/>
              </a:rPr>
              <a:t>非商业代孕是否应该合法化？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85CE2B-58B9-4B12-8043-02DCA6E488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301688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Microsoft Yahei" panose="020B0503020204020204" pitchFamily="34" charset="-122"/>
              </a:rPr>
              <a:t>应该合法化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1165ED-35E5-4D88-845F-8B194EFF54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87413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Microsoft Yahei" panose="020B0503020204020204" pitchFamily="34" charset="-122"/>
              </a:rPr>
              <a:t>不应该合法化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159232F-0E52-40BF-ADD7-857B45ACB1B7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308117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C44A41-B2F3-4134-A326-F33BA4EA381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93842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CDF6675-A021-4DF2-AEF3-CA938AAAA05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BEC1B9A-C57E-4CD6-AF72-FC958AFA980B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159488C-A63E-4F92-A69D-B9779F5B820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397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397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683598C-6DB4-4DDF-A294-D1AF22CD392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397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397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344D0DA-A1CB-4EA4-903C-B316F9731D5B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81A67267-FEE6-4025-B8CA-8B87FAEEB42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E02432A-C546-4216-BCAC-89C035AF795F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36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3EF728-BE48-496C-A6B4-46858B076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25" y="1410084"/>
            <a:ext cx="10134600" cy="488418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个欧洲国家禁止一切形式的代孕。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允许利他性代孕却禁止商业代孕的国家和地区：中国香港、韩国、希腊、荷兰、葡萄牙、英国、加拿大和澳大利亚。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问题：以下三种观点，你更支持哪一种？</a:t>
            </a:r>
            <a:endParaRPr lang="en-US" altLang="zh-CN" sz="2800" dirty="0">
              <a:solidFill>
                <a:srgbClr val="00B0F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①代孕本身存在伦理问题（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So,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代孕的合法化要慎重）；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②代孕本身不存在伦理问题，但是商业化会制造很多伦理问题（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So,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非商业代孕应该被允许，但商业化代孕则应禁止）；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③无论是非商业代孕还是商业代孕，都不存在实质性的伦理问题（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So,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商业化代孕也应该被允许，只要政策制定的恰当合理）；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235DCA-699A-41C1-97E8-54526A05E1F9}"/>
              </a:ext>
            </a:extLst>
          </p:cNvPr>
          <p:cNvSpPr txBox="1"/>
          <p:nvPr/>
        </p:nvSpPr>
        <p:spPr>
          <a:xfrm>
            <a:off x="706225" y="477676"/>
            <a:ext cx="593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第四节 代孕中的伦理问题</a:t>
            </a:r>
          </a:p>
        </p:txBody>
      </p:sp>
    </p:spTree>
    <p:extLst>
      <p:ext uri="{BB962C8B-B14F-4D97-AF65-F5344CB8AC3E}">
        <p14:creationId xmlns:p14="http://schemas.microsoft.com/office/powerpoint/2010/main" val="169838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C53EFCD-0867-4719-A36F-D3ED412DD8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7331" y="781553"/>
            <a:ext cx="9753600" cy="105648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Microsoft Yahei" panose="020B0503020204020204" pitchFamily="34" charset="-122"/>
              </a:rPr>
              <a:t>以下三种观点，你更支持哪一种？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7FE3B2-B05A-4210-A685-4FF99B8EC40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51706" y="2097964"/>
            <a:ext cx="9140792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Microsoft Yahei" panose="020B0503020204020204" pitchFamily="34" charset="-122"/>
              </a:rPr>
              <a:t>代孕本身存在伦理问题（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So,</a:t>
            </a:r>
            <a:r>
              <a:rPr lang="zh-CN" altLang="en-US" sz="2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Microsoft Yahei" panose="020B0503020204020204" pitchFamily="34" charset="-122"/>
              </a:rPr>
              <a:t>代孕的合法化要慎重）；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848DE7-6A3D-4904-9836-9613C03A8A5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97727" y="2989251"/>
            <a:ext cx="9649327" cy="117488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Microsoft Yahei" panose="020B0503020204020204" pitchFamily="34" charset="-122"/>
              </a:rPr>
              <a:t>代孕本身不存在伦理问题，但是商业化会制造很多伦理问题（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So,</a:t>
            </a:r>
            <a:r>
              <a:rPr lang="zh-CN" altLang="en-US" sz="2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Microsoft Yahei" panose="020B0503020204020204" pitchFamily="34" charset="-122"/>
              </a:rPr>
              <a:t>非商业代孕应该被允许，但商业化代孕则应禁止）；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E9E6CFA-2EC1-496B-9004-75E3201D517B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37331" y="216225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F735FDF-A14D-46A0-8E10-6E7BDE120C43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837331" y="325856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04B717B-CEE6-4A2E-9C38-4DA55DD8E5D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98531E-22C2-453C-8CDD-EA1D607FE8B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597727" y="4328468"/>
            <a:ext cx="10286699" cy="1174884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无论是非商业代孕还是商业代孕，都不存在实质性的伦理问题（</a:t>
            </a:r>
            <a:r>
              <a:rPr kumimoji="0" lang="en-US" altLang="zh-CN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So,</a:t>
            </a: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商业化代孕也应该被允许，只要政策制定的恰当合理）；</a:t>
            </a:r>
            <a:endParaRPr lang="zh-CN" altLang="en-US" sz="26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A2BDF45-BDF5-4138-A0CF-FA6F0068CB4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837331" y="45817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D372CDB-9A34-4489-948D-1D5695020BF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D8ECEE12-E132-4D31-B8A5-DA839329FC8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83DA7C53-4103-4FDC-AF31-C0A8CF641AD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6625E70-23BF-47A4-A5AD-572D1D57114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  <a:r>
                <a:rPr lang="en-US" altLang="zh-CN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(</a:t>
              </a:r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匿名</a:t>
              </a:r>
              <a:r>
                <a:rPr lang="en-US" altLang="zh-CN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)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6EAE44D5-DD93-4D91-8A94-5B0F0B73B37A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20751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B22E71C-1029-47E9-BAA3-B4ED0B601F5F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577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70E9A1-E3EC-4BE7-A814-39FDA6AAF39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86035" y="976544"/>
            <a:ext cx="9753600" cy="99371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Microsoft Yahei" panose="020B0503020204020204" pitchFamily="34" charset="-122"/>
              </a:rPr>
              <a:t>代孕本身可能存在哪些伦理问题？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B0C33DA-38EA-4F93-A82C-95E3F0C9523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09003C-D28D-4133-9CC1-04C3595DED1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670F60-AC42-4A8A-B908-D88211D989F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A0B309D8-6965-4F74-AAA1-BA6A4F65E1E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F65DD840-894D-4397-83C4-70718AEF605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26E6A481-5664-4D89-BB2E-1693637291C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129AE1DD-8D96-42D2-A8AC-904DE640E44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0156669-DC3A-4760-80F1-6DBB08E6811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940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5AB27A-A908-438E-8009-2259218FA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0" y="-1"/>
            <a:ext cx="4056211" cy="685800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5EEF47-8163-494A-A04B-125483739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88" y="0"/>
            <a:ext cx="6098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2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E1F78D-94E7-4C54-BDF3-88189BC3636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12668" y="914400"/>
            <a:ext cx="9753600" cy="112687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Microsoft Yahei" panose="020B0503020204020204" pitchFamily="34" charset="-122"/>
              </a:rPr>
              <a:t>代孕的商业化会产生哪些伦理问题？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9B84D2F-FC70-4165-9CAB-0D70BEA2527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D35917-C310-4DB4-9DF9-997A584BFC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ABC53B7-76B4-4216-AC69-93D823B6656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F4BE1912-37D5-4B83-9934-3F3E1D607C0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D9B03E04-C5E9-42EF-9E94-7362580F5C6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732A67CB-3F60-492D-8F36-26173A864E2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165FE7C5-39FA-4903-A25B-589AE1C9292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0.5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A98577-5B73-4EB0-9E4B-C5952D44886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868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25A46-4FB6-418A-84F6-A5B8FECF1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26" y="845071"/>
            <a:ext cx="9860857" cy="546511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代孕本身存在伦理问题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）亲属代孕会造成家庭关系的混乱；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）让代孕妈妈放弃自己孕育的孩子是不人道的违背人性的 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file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file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file"/>
              </a:rPr>
              <a:t>Baby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file"/>
              </a:rPr>
              <a:t>案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）；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）人类在扮演上帝的角色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Instruction on Respect for Human Life in Its Origins and on the Dignity of Procreation: Replies to Certain Questions of the Day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人类生命起源之尊重与生殖尊严的指导原则：对当代一些问题的回应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9D10B6-6420-4D0A-ABC6-F16E3468E2EA}"/>
              </a:ext>
            </a:extLst>
          </p:cNvPr>
          <p:cNvSpPr/>
          <p:nvPr/>
        </p:nvSpPr>
        <p:spPr>
          <a:xfrm>
            <a:off x="-272447" y="1431730"/>
            <a:ext cx="16519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200000"/>
              </a:camera>
              <a:lightRig rig="threePt" dir="t"/>
            </a:scene3d>
          </a:bodyPr>
          <a:lstStyle/>
          <a:p>
            <a:pPr algn="ctr"/>
            <a:r>
              <a:rPr lang="zh-CN" altLang="en-US" sz="2800" b="1" cap="none" spc="0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可</a:t>
            </a:r>
            <a:r>
              <a:rPr lang="zh-CN" altLang="en-US" sz="2800" b="1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淡化</a:t>
            </a:r>
            <a:endParaRPr lang="zh-CN" altLang="en-US" sz="2800" b="1" cap="none" spc="0" dirty="0">
              <a:ln w="22225">
                <a:solidFill>
                  <a:srgbClr val="C00000"/>
                </a:solidFill>
                <a:prstDash val="solid"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0C0385-CF93-4024-9C52-4EA695098837}"/>
              </a:ext>
            </a:extLst>
          </p:cNvPr>
          <p:cNvSpPr/>
          <p:nvPr/>
        </p:nvSpPr>
        <p:spPr>
          <a:xfrm>
            <a:off x="-79843" y="2148730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1200000"/>
              </a:camera>
              <a:lightRig rig="threePt" dir="t"/>
            </a:scene3d>
          </a:bodyPr>
          <a:lstStyle/>
          <a:p>
            <a:pPr algn="ctr"/>
            <a:r>
              <a:rPr lang="zh-CN" altLang="en-US" sz="2800" b="1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可解决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D53BCF-D783-42DC-8E26-1097E783B768}"/>
              </a:ext>
            </a:extLst>
          </p:cNvPr>
          <p:cNvSpPr/>
          <p:nvPr/>
        </p:nvSpPr>
        <p:spPr>
          <a:xfrm>
            <a:off x="-1" y="3167390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1200000"/>
              </a:camera>
              <a:lightRig rig="threePt" dir="t"/>
            </a:scene3d>
          </a:bodyPr>
          <a:lstStyle/>
          <a:p>
            <a:pPr algn="ctr"/>
            <a:r>
              <a:rPr lang="zh-CN" altLang="en-US" sz="2800" b="1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可忽略</a:t>
            </a:r>
          </a:p>
        </p:txBody>
      </p:sp>
      <p:sp>
        <p:nvSpPr>
          <p:cNvPr id="8" name="动作按钮: 视频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6DBC250-FE94-453A-A59A-412AB3FE9572}"/>
              </a:ext>
            </a:extLst>
          </p:cNvPr>
          <p:cNvSpPr/>
          <p:nvPr/>
        </p:nvSpPr>
        <p:spPr>
          <a:xfrm>
            <a:off x="3623006" y="2684314"/>
            <a:ext cx="444809" cy="131718"/>
          </a:xfrm>
          <a:prstGeom prst="actionButtonMovi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50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E7623C-6E01-4A29-A9C4-4CF4EB38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06" y="665825"/>
            <a:ext cx="7688061" cy="5770486"/>
          </a:xfrm>
        </p:spPr>
        <p:txBody>
          <a:bodyPr>
            <a:normAutofit/>
          </a:bodyPr>
          <a:lstStyle/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代孕商业化中的伦理问题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问题一：商业代孕中有无伦理问题？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你是否认同“无论是非商业代孕还是商业代孕，都不存在实质性的伦理问题（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So,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商业化代孕也应该被允许，只要政策制定的恰当合理）” ？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问题二：商业代孕中存在什么伦理问题？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）婴儿不能买卖（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 Baby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）；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）对弱势群体（代孕妈妈）的剥削；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BBC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纪录片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代孕屋</a:t>
            </a:r>
            <a:r>
              <a:rPr lang="zh-CN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House of Surrogates</a:t>
            </a:r>
            <a:r>
              <a:rPr lang="zh-CN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）人的尊严问题：器官不应出租或买卖；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2FEDA3-3120-4E34-983B-81B497D1C426}"/>
              </a:ext>
            </a:extLst>
          </p:cNvPr>
          <p:cNvSpPr/>
          <p:nvPr/>
        </p:nvSpPr>
        <p:spPr>
          <a:xfrm rot="20601097">
            <a:off x="6129281" y="3599306"/>
            <a:ext cx="19880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CN" altLang="en-US" sz="2800" b="1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如何回应？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A38874-F3A6-4E4D-8D1A-26AC183A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90" y="3872733"/>
            <a:ext cx="2060627" cy="1079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BBEB09-141C-4FAB-95E6-F77EA497D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00" y="4222755"/>
            <a:ext cx="2999982" cy="17988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099234-144B-4084-9908-947FE8E87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00" y="2375724"/>
            <a:ext cx="2999983" cy="1691048"/>
          </a:xfrm>
          <a:prstGeom prst="rect">
            <a:avLst/>
          </a:prstGeom>
        </p:spPr>
      </p:pic>
      <p:sp>
        <p:nvSpPr>
          <p:cNvPr id="9" name="动作按钮: 视频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FF06456-3367-4EF5-90D1-3802A1FCCB52}"/>
              </a:ext>
            </a:extLst>
          </p:cNvPr>
          <p:cNvSpPr/>
          <p:nvPr/>
        </p:nvSpPr>
        <p:spPr>
          <a:xfrm>
            <a:off x="8060462" y="5194513"/>
            <a:ext cx="444809" cy="131718"/>
          </a:xfrm>
          <a:prstGeom prst="actionButtonMovi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7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5744C-ADDD-4D2E-B14B-B5D8BF10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078" y="593532"/>
            <a:ext cx="9945881" cy="59493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要点回顾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代孕的含义；代孕的目标人群；代孕的分类；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各国代孕相关法规；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代孕本身存在的伦理问题；代孕商业化产生的伦理问题；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小结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从伦理层面上说，利他性代孕存在的伦理问题可以被恰当地解决，而商业代孕则存在实质性的道德难题。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延伸：①对我国代孕相关法律法规的启示；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②提问：在未来的某一天，代孕中的伦理问题有没有可能被彻底解决？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ACE9AE7-64D7-4B50-BD61-DE2D4AF5B9A0}"/>
              </a:ext>
            </a:extLst>
          </p:cNvPr>
          <p:cNvSpPr/>
          <p:nvPr/>
        </p:nvSpPr>
        <p:spPr>
          <a:xfrm>
            <a:off x="2863047" y="5808306"/>
            <a:ext cx="204186" cy="18643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070C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E51243-F344-40B8-8C4B-9D25171A7116}"/>
              </a:ext>
            </a:extLst>
          </p:cNvPr>
          <p:cNvSpPr txBox="1"/>
          <p:nvPr/>
        </p:nvSpPr>
        <p:spPr>
          <a:xfrm>
            <a:off x="3400148" y="5670690"/>
            <a:ext cx="295626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人造子宫技术的突破</a:t>
            </a:r>
          </a:p>
        </p:txBody>
      </p:sp>
    </p:spTree>
    <p:extLst>
      <p:ext uri="{BB962C8B-B14F-4D97-AF65-F5344CB8AC3E}">
        <p14:creationId xmlns:p14="http://schemas.microsoft.com/office/powerpoint/2010/main" val="329729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5744C-ADDD-4D2E-B14B-B5D8BF10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079" y="717820"/>
            <a:ext cx="5480412" cy="675974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技术一直在进步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107762-D1F9-AD95-B7F9-7B7D493C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79" y="1393794"/>
            <a:ext cx="4246416" cy="5381596"/>
          </a:xfrm>
          <a:prstGeom prst="rect">
            <a:avLst/>
          </a:prstGeom>
        </p:spPr>
      </p:pic>
      <p:cxnSp>
        <p:nvCxnSpPr>
          <p:cNvPr id="13" name="Straight Connector 23">
            <a:extLst>
              <a:ext uri="{FF2B5EF4-FFF2-40B4-BE49-F238E27FC236}">
                <a16:creationId xmlns:a16="http://schemas.microsoft.com/office/drawing/2014/main" id="{CA66E523-4CF4-0D88-FBEB-BB7BE1939FAD}"/>
              </a:ext>
            </a:extLst>
          </p:cNvPr>
          <p:cNvCxnSpPr>
            <a:cxnSpLocks/>
          </p:cNvCxnSpPr>
          <p:nvPr/>
        </p:nvCxnSpPr>
        <p:spPr>
          <a:xfrm flipV="1">
            <a:off x="8561556" y="993002"/>
            <a:ext cx="50135" cy="562524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26">
            <a:extLst>
              <a:ext uri="{FF2B5EF4-FFF2-40B4-BE49-F238E27FC236}">
                <a16:creationId xmlns:a16="http://schemas.microsoft.com/office/drawing/2014/main" id="{6C68D57F-1574-25AC-3436-2146666DDD6D}"/>
              </a:ext>
            </a:extLst>
          </p:cNvPr>
          <p:cNvGrpSpPr/>
          <p:nvPr/>
        </p:nvGrpSpPr>
        <p:grpSpPr>
          <a:xfrm>
            <a:off x="8426158" y="2113780"/>
            <a:ext cx="290285" cy="290285"/>
            <a:chOff x="6125028" y="1067221"/>
            <a:chExt cx="290285" cy="290285"/>
          </a:xfrm>
          <a:solidFill>
            <a:srgbClr val="00B050"/>
          </a:solidFill>
        </p:grpSpPr>
        <p:sp>
          <p:nvSpPr>
            <p:cNvPr id="41" name="Oval 24">
              <a:extLst>
                <a:ext uri="{FF2B5EF4-FFF2-40B4-BE49-F238E27FC236}">
                  <a16:creationId xmlns:a16="http://schemas.microsoft.com/office/drawing/2014/main" id="{A378ACD8-41FC-6B10-23A5-91973F662538}"/>
                </a:ext>
              </a:extLst>
            </p:cNvPr>
            <p:cNvSpPr/>
            <p:nvPr/>
          </p:nvSpPr>
          <p:spPr>
            <a:xfrm>
              <a:off x="6125028" y="1067221"/>
              <a:ext cx="290285" cy="29028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25">
              <a:extLst>
                <a:ext uri="{FF2B5EF4-FFF2-40B4-BE49-F238E27FC236}">
                  <a16:creationId xmlns:a16="http://schemas.microsoft.com/office/drawing/2014/main" id="{08E3D895-EE75-5F88-6B34-8466FC8BBD7B}"/>
                </a:ext>
              </a:extLst>
            </p:cNvPr>
            <p:cNvSpPr/>
            <p:nvPr/>
          </p:nvSpPr>
          <p:spPr>
            <a:xfrm>
              <a:off x="6201592" y="1138364"/>
              <a:ext cx="137156" cy="1371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5" name="Group 12">
            <a:extLst>
              <a:ext uri="{FF2B5EF4-FFF2-40B4-BE49-F238E27FC236}">
                <a16:creationId xmlns:a16="http://schemas.microsoft.com/office/drawing/2014/main" id="{4657001D-EFA2-F22D-A95C-D42A772DEF9D}"/>
              </a:ext>
            </a:extLst>
          </p:cNvPr>
          <p:cNvGrpSpPr/>
          <p:nvPr/>
        </p:nvGrpSpPr>
        <p:grpSpPr>
          <a:xfrm>
            <a:off x="8727974" y="5355202"/>
            <a:ext cx="2948877" cy="1055216"/>
            <a:chOff x="2866513" y="1538837"/>
            <a:chExt cx="3118394" cy="2015575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47D46679-95E6-1721-D145-C0E4DE253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55749"/>
              <a:ext cx="2895601" cy="1998663"/>
            </a:xfrm>
            <a:custGeom>
              <a:avLst/>
              <a:gdLst>
                <a:gd name="T0" fmla="*/ 844 w 886"/>
                <a:gd name="T1" fmla="*/ 610 h 610"/>
                <a:gd name="T2" fmla="*/ 41 w 886"/>
                <a:gd name="T3" fmla="*/ 610 h 610"/>
                <a:gd name="T4" fmla="*/ 0 w 886"/>
                <a:gd name="T5" fmla="*/ 569 h 610"/>
                <a:gd name="T6" fmla="*/ 0 w 886"/>
                <a:gd name="T7" fmla="*/ 42 h 610"/>
                <a:gd name="T8" fmla="*/ 41 w 886"/>
                <a:gd name="T9" fmla="*/ 0 h 610"/>
                <a:gd name="T10" fmla="*/ 844 w 886"/>
                <a:gd name="T11" fmla="*/ 0 h 610"/>
                <a:gd name="T12" fmla="*/ 886 w 886"/>
                <a:gd name="T13" fmla="*/ 42 h 610"/>
                <a:gd name="T14" fmla="*/ 886 w 886"/>
                <a:gd name="T15" fmla="*/ 569 h 610"/>
                <a:gd name="T16" fmla="*/ 844 w 886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844" y="610"/>
                  </a:moveTo>
                  <a:cubicBezTo>
                    <a:pt x="41" y="610"/>
                    <a:pt x="41" y="610"/>
                    <a:pt x="41" y="610"/>
                  </a:cubicBezTo>
                  <a:cubicBezTo>
                    <a:pt x="19" y="610"/>
                    <a:pt x="0" y="591"/>
                    <a:pt x="0" y="56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67" y="0"/>
                    <a:pt x="886" y="19"/>
                    <a:pt x="886" y="42"/>
                  </a:cubicBezTo>
                  <a:cubicBezTo>
                    <a:pt x="886" y="569"/>
                    <a:pt x="886" y="569"/>
                    <a:pt x="886" y="569"/>
                  </a:cubicBezTo>
                  <a:cubicBezTo>
                    <a:pt x="886" y="591"/>
                    <a:pt x="867" y="610"/>
                    <a:pt x="844" y="6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3A64EF24-1206-01E4-881C-C47383761E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6513" y="2567135"/>
              <a:ext cx="228600" cy="298449"/>
            </a:xfrm>
            <a:custGeom>
              <a:avLst/>
              <a:gdLst>
                <a:gd name="T0" fmla="*/ 0 w 144"/>
                <a:gd name="T1" fmla="*/ 0 h 188"/>
                <a:gd name="T2" fmla="*/ 0 w 144"/>
                <a:gd name="T3" fmla="*/ 188 h 188"/>
                <a:gd name="T4" fmla="*/ 144 w 144"/>
                <a:gd name="T5" fmla="*/ 95 h 188"/>
                <a:gd name="T6" fmla="*/ 0 w 144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88">
                  <a:moveTo>
                    <a:pt x="0" y="0"/>
                  </a:moveTo>
                  <a:lnTo>
                    <a:pt x="0" y="188"/>
                  </a:lnTo>
                  <a:lnTo>
                    <a:pt x="144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6C905AF8-00A7-7EB6-F5AF-7CDB0E371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38837"/>
              <a:ext cx="2895599" cy="738155"/>
            </a:xfrm>
            <a:custGeom>
              <a:avLst/>
              <a:gdLst>
                <a:gd name="T0" fmla="*/ 844 w 886"/>
                <a:gd name="T1" fmla="*/ 0 h 149"/>
                <a:gd name="T2" fmla="*/ 41 w 886"/>
                <a:gd name="T3" fmla="*/ 0 h 149"/>
                <a:gd name="T4" fmla="*/ 0 w 886"/>
                <a:gd name="T5" fmla="*/ 42 h 149"/>
                <a:gd name="T6" fmla="*/ 0 w 886"/>
                <a:gd name="T7" fmla="*/ 149 h 149"/>
                <a:gd name="T8" fmla="*/ 886 w 886"/>
                <a:gd name="T9" fmla="*/ 149 h 149"/>
                <a:gd name="T10" fmla="*/ 886 w 886"/>
                <a:gd name="T11" fmla="*/ 42 h 149"/>
                <a:gd name="T12" fmla="*/ 844 w 886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149">
                  <a:moveTo>
                    <a:pt x="84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42"/>
                    <a:pt x="886" y="42"/>
                    <a:pt x="886" y="42"/>
                  </a:cubicBezTo>
                  <a:cubicBezTo>
                    <a:pt x="886" y="19"/>
                    <a:pt x="867" y="0"/>
                    <a:pt x="844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Group 26">
            <a:extLst>
              <a:ext uri="{FF2B5EF4-FFF2-40B4-BE49-F238E27FC236}">
                <a16:creationId xmlns:a16="http://schemas.microsoft.com/office/drawing/2014/main" id="{9D2DB160-04E8-FBF8-F55F-4F98262DA8A0}"/>
              </a:ext>
            </a:extLst>
          </p:cNvPr>
          <p:cNvGrpSpPr/>
          <p:nvPr/>
        </p:nvGrpSpPr>
        <p:grpSpPr>
          <a:xfrm>
            <a:off x="8416413" y="3048714"/>
            <a:ext cx="290285" cy="290285"/>
            <a:chOff x="6125028" y="1695871"/>
            <a:chExt cx="290285" cy="290285"/>
          </a:xfrm>
          <a:solidFill>
            <a:srgbClr val="C00000"/>
          </a:solidFill>
        </p:grpSpPr>
        <p:sp>
          <p:nvSpPr>
            <p:cNvPr id="50" name="Oval 24">
              <a:extLst>
                <a:ext uri="{FF2B5EF4-FFF2-40B4-BE49-F238E27FC236}">
                  <a16:creationId xmlns:a16="http://schemas.microsoft.com/office/drawing/2014/main" id="{2EBF5E24-8476-6BD9-70A6-7B88B9E6A81D}"/>
                </a:ext>
              </a:extLst>
            </p:cNvPr>
            <p:cNvSpPr/>
            <p:nvPr/>
          </p:nvSpPr>
          <p:spPr>
            <a:xfrm>
              <a:off x="6125028" y="1695871"/>
              <a:ext cx="290285" cy="290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25">
              <a:extLst>
                <a:ext uri="{FF2B5EF4-FFF2-40B4-BE49-F238E27FC236}">
                  <a16:creationId xmlns:a16="http://schemas.microsoft.com/office/drawing/2014/main" id="{077DBE31-59B7-F9BE-2034-337BB4E318F3}"/>
                </a:ext>
              </a:extLst>
            </p:cNvPr>
            <p:cNvSpPr/>
            <p:nvPr/>
          </p:nvSpPr>
          <p:spPr>
            <a:xfrm>
              <a:off x="6201592" y="1772435"/>
              <a:ext cx="137156" cy="1371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2" name="TextBox 96">
            <a:extLst>
              <a:ext uri="{FF2B5EF4-FFF2-40B4-BE49-F238E27FC236}">
                <a16:creationId xmlns:a16="http://schemas.microsoft.com/office/drawing/2014/main" id="{DD76E4C8-F0DD-F798-1322-749E911FF368}"/>
              </a:ext>
            </a:extLst>
          </p:cNvPr>
          <p:cNvSpPr txBox="1"/>
          <p:nvPr/>
        </p:nvSpPr>
        <p:spPr>
          <a:xfrm>
            <a:off x="8964750" y="5738502"/>
            <a:ext cx="2735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人造子宫：女性不再是生殖的必要条件</a:t>
            </a:r>
            <a:endParaRPr lang="en-US" sz="2000" dirty="0"/>
          </a:p>
        </p:txBody>
      </p:sp>
      <p:sp>
        <p:nvSpPr>
          <p:cNvPr id="53" name="Oval 25">
            <a:extLst>
              <a:ext uri="{FF2B5EF4-FFF2-40B4-BE49-F238E27FC236}">
                <a16:creationId xmlns:a16="http://schemas.microsoft.com/office/drawing/2014/main" id="{2A9E53C1-1A71-D5AA-4FEC-0415CC62D97F}"/>
              </a:ext>
            </a:extLst>
          </p:cNvPr>
          <p:cNvSpPr/>
          <p:nvPr/>
        </p:nvSpPr>
        <p:spPr>
          <a:xfrm>
            <a:off x="8495931" y="3119124"/>
            <a:ext cx="137156" cy="1371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0" name="Group 26">
            <a:extLst>
              <a:ext uri="{FF2B5EF4-FFF2-40B4-BE49-F238E27FC236}">
                <a16:creationId xmlns:a16="http://schemas.microsoft.com/office/drawing/2014/main" id="{4BD47227-712E-9284-F56E-48E5112AA215}"/>
              </a:ext>
            </a:extLst>
          </p:cNvPr>
          <p:cNvGrpSpPr/>
          <p:nvPr/>
        </p:nvGrpSpPr>
        <p:grpSpPr>
          <a:xfrm>
            <a:off x="8427483" y="3979680"/>
            <a:ext cx="290285" cy="290285"/>
            <a:chOff x="6125028" y="1695871"/>
            <a:chExt cx="290285" cy="290285"/>
          </a:xfrm>
          <a:solidFill>
            <a:srgbClr val="C00000"/>
          </a:solidFill>
        </p:grpSpPr>
        <p:sp>
          <p:nvSpPr>
            <p:cNvPr id="61" name="Oval 24">
              <a:extLst>
                <a:ext uri="{FF2B5EF4-FFF2-40B4-BE49-F238E27FC236}">
                  <a16:creationId xmlns:a16="http://schemas.microsoft.com/office/drawing/2014/main" id="{50D80B8E-3058-92C6-BD55-B4C59F93F926}"/>
                </a:ext>
              </a:extLst>
            </p:cNvPr>
            <p:cNvSpPr/>
            <p:nvPr/>
          </p:nvSpPr>
          <p:spPr>
            <a:xfrm>
              <a:off x="6125028" y="1695871"/>
              <a:ext cx="290285" cy="290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25">
              <a:extLst>
                <a:ext uri="{FF2B5EF4-FFF2-40B4-BE49-F238E27FC236}">
                  <a16:creationId xmlns:a16="http://schemas.microsoft.com/office/drawing/2014/main" id="{C839EAF9-1955-08CE-1229-E54AA15D4028}"/>
                </a:ext>
              </a:extLst>
            </p:cNvPr>
            <p:cNvSpPr/>
            <p:nvPr/>
          </p:nvSpPr>
          <p:spPr>
            <a:xfrm>
              <a:off x="6201592" y="1772435"/>
              <a:ext cx="137156" cy="1371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4" name="Oval 25">
            <a:extLst>
              <a:ext uri="{FF2B5EF4-FFF2-40B4-BE49-F238E27FC236}">
                <a16:creationId xmlns:a16="http://schemas.microsoft.com/office/drawing/2014/main" id="{666A128D-4D72-1B22-6A13-18CA965BDFC2}"/>
              </a:ext>
            </a:extLst>
          </p:cNvPr>
          <p:cNvSpPr/>
          <p:nvPr/>
        </p:nvSpPr>
        <p:spPr>
          <a:xfrm>
            <a:off x="8513474" y="4056244"/>
            <a:ext cx="137156" cy="1371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9" name="Group 26">
            <a:extLst>
              <a:ext uri="{FF2B5EF4-FFF2-40B4-BE49-F238E27FC236}">
                <a16:creationId xmlns:a16="http://schemas.microsoft.com/office/drawing/2014/main" id="{770760E1-D71F-F183-AD5B-74A9785D0E5C}"/>
              </a:ext>
            </a:extLst>
          </p:cNvPr>
          <p:cNvGrpSpPr/>
          <p:nvPr/>
        </p:nvGrpSpPr>
        <p:grpSpPr>
          <a:xfrm>
            <a:off x="8415687" y="5830653"/>
            <a:ext cx="290285" cy="290285"/>
            <a:chOff x="6125028" y="1695871"/>
            <a:chExt cx="290285" cy="290285"/>
          </a:xfrm>
          <a:solidFill>
            <a:srgbClr val="C00000"/>
          </a:solidFill>
        </p:grpSpPr>
        <p:sp>
          <p:nvSpPr>
            <p:cNvPr id="70" name="Oval 24">
              <a:extLst>
                <a:ext uri="{FF2B5EF4-FFF2-40B4-BE49-F238E27FC236}">
                  <a16:creationId xmlns:a16="http://schemas.microsoft.com/office/drawing/2014/main" id="{C3A8ADDA-0B07-1A9A-1D3B-9E5B13386648}"/>
                </a:ext>
              </a:extLst>
            </p:cNvPr>
            <p:cNvSpPr/>
            <p:nvPr/>
          </p:nvSpPr>
          <p:spPr>
            <a:xfrm>
              <a:off x="6125028" y="1695871"/>
              <a:ext cx="290285" cy="290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Oval 25">
              <a:extLst>
                <a:ext uri="{FF2B5EF4-FFF2-40B4-BE49-F238E27FC236}">
                  <a16:creationId xmlns:a16="http://schemas.microsoft.com/office/drawing/2014/main" id="{6BD14B10-EE1D-B3BC-4610-7E66DBBA9EF9}"/>
                </a:ext>
              </a:extLst>
            </p:cNvPr>
            <p:cNvSpPr/>
            <p:nvPr/>
          </p:nvSpPr>
          <p:spPr>
            <a:xfrm>
              <a:off x="6201592" y="1772435"/>
              <a:ext cx="137156" cy="1371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Oval 25">
            <a:extLst>
              <a:ext uri="{FF2B5EF4-FFF2-40B4-BE49-F238E27FC236}">
                <a16:creationId xmlns:a16="http://schemas.microsoft.com/office/drawing/2014/main" id="{B4C68779-6997-4696-4C18-06F5827F3FC4}"/>
              </a:ext>
            </a:extLst>
          </p:cNvPr>
          <p:cNvSpPr/>
          <p:nvPr/>
        </p:nvSpPr>
        <p:spPr>
          <a:xfrm>
            <a:off x="8491395" y="5914104"/>
            <a:ext cx="137156" cy="1371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9" name="Group 26">
            <a:extLst>
              <a:ext uri="{FF2B5EF4-FFF2-40B4-BE49-F238E27FC236}">
                <a16:creationId xmlns:a16="http://schemas.microsoft.com/office/drawing/2014/main" id="{DBF77321-6B1F-D995-7DE6-D5AE18891949}"/>
              </a:ext>
            </a:extLst>
          </p:cNvPr>
          <p:cNvGrpSpPr/>
          <p:nvPr/>
        </p:nvGrpSpPr>
        <p:grpSpPr>
          <a:xfrm>
            <a:off x="8424033" y="4904460"/>
            <a:ext cx="290285" cy="290285"/>
            <a:chOff x="6125028" y="1695871"/>
            <a:chExt cx="290285" cy="290285"/>
          </a:xfrm>
          <a:solidFill>
            <a:srgbClr val="C00000"/>
          </a:solidFill>
        </p:grpSpPr>
        <p:sp>
          <p:nvSpPr>
            <p:cNvPr id="110" name="Oval 24">
              <a:extLst>
                <a:ext uri="{FF2B5EF4-FFF2-40B4-BE49-F238E27FC236}">
                  <a16:creationId xmlns:a16="http://schemas.microsoft.com/office/drawing/2014/main" id="{966F16E1-2026-B9B6-ADAE-38F254027153}"/>
                </a:ext>
              </a:extLst>
            </p:cNvPr>
            <p:cNvSpPr/>
            <p:nvPr/>
          </p:nvSpPr>
          <p:spPr>
            <a:xfrm>
              <a:off x="6125028" y="1695871"/>
              <a:ext cx="290285" cy="290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Oval 25">
              <a:extLst>
                <a:ext uri="{FF2B5EF4-FFF2-40B4-BE49-F238E27FC236}">
                  <a16:creationId xmlns:a16="http://schemas.microsoft.com/office/drawing/2014/main" id="{FD8C8BC1-CB3F-9083-8DF8-769FAD9F146F}"/>
                </a:ext>
              </a:extLst>
            </p:cNvPr>
            <p:cNvSpPr/>
            <p:nvPr/>
          </p:nvSpPr>
          <p:spPr>
            <a:xfrm>
              <a:off x="6201592" y="1772435"/>
              <a:ext cx="137156" cy="1371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2" name="Oval 25">
            <a:extLst>
              <a:ext uri="{FF2B5EF4-FFF2-40B4-BE49-F238E27FC236}">
                <a16:creationId xmlns:a16="http://schemas.microsoft.com/office/drawing/2014/main" id="{BDE35395-B123-D00A-011F-52C4A7A235AF}"/>
              </a:ext>
            </a:extLst>
          </p:cNvPr>
          <p:cNvSpPr/>
          <p:nvPr/>
        </p:nvSpPr>
        <p:spPr>
          <a:xfrm>
            <a:off x="8499741" y="4987911"/>
            <a:ext cx="137156" cy="1371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3" name="Group 12">
            <a:extLst>
              <a:ext uri="{FF2B5EF4-FFF2-40B4-BE49-F238E27FC236}">
                <a16:creationId xmlns:a16="http://schemas.microsoft.com/office/drawing/2014/main" id="{BDE969EE-F6A5-DD19-4564-0848A09CECC6}"/>
              </a:ext>
            </a:extLst>
          </p:cNvPr>
          <p:cNvGrpSpPr/>
          <p:nvPr/>
        </p:nvGrpSpPr>
        <p:grpSpPr>
          <a:xfrm flipH="1">
            <a:off x="5471368" y="4442934"/>
            <a:ext cx="2940986" cy="1055216"/>
            <a:chOff x="2866513" y="1538837"/>
            <a:chExt cx="3118394" cy="2015575"/>
          </a:xfrm>
        </p:grpSpPr>
        <p:sp>
          <p:nvSpPr>
            <p:cNvPr id="114" name="Freeform 6">
              <a:extLst>
                <a:ext uri="{FF2B5EF4-FFF2-40B4-BE49-F238E27FC236}">
                  <a16:creationId xmlns:a16="http://schemas.microsoft.com/office/drawing/2014/main" id="{B947A40E-4C02-E05C-A032-9B8D60E8A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55749"/>
              <a:ext cx="2895601" cy="1998663"/>
            </a:xfrm>
            <a:custGeom>
              <a:avLst/>
              <a:gdLst>
                <a:gd name="T0" fmla="*/ 844 w 886"/>
                <a:gd name="T1" fmla="*/ 610 h 610"/>
                <a:gd name="T2" fmla="*/ 41 w 886"/>
                <a:gd name="T3" fmla="*/ 610 h 610"/>
                <a:gd name="T4" fmla="*/ 0 w 886"/>
                <a:gd name="T5" fmla="*/ 569 h 610"/>
                <a:gd name="T6" fmla="*/ 0 w 886"/>
                <a:gd name="T7" fmla="*/ 42 h 610"/>
                <a:gd name="T8" fmla="*/ 41 w 886"/>
                <a:gd name="T9" fmla="*/ 0 h 610"/>
                <a:gd name="T10" fmla="*/ 844 w 886"/>
                <a:gd name="T11" fmla="*/ 0 h 610"/>
                <a:gd name="T12" fmla="*/ 886 w 886"/>
                <a:gd name="T13" fmla="*/ 42 h 610"/>
                <a:gd name="T14" fmla="*/ 886 w 886"/>
                <a:gd name="T15" fmla="*/ 569 h 610"/>
                <a:gd name="T16" fmla="*/ 844 w 886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844" y="610"/>
                  </a:moveTo>
                  <a:cubicBezTo>
                    <a:pt x="41" y="610"/>
                    <a:pt x="41" y="610"/>
                    <a:pt x="41" y="610"/>
                  </a:cubicBezTo>
                  <a:cubicBezTo>
                    <a:pt x="19" y="610"/>
                    <a:pt x="0" y="591"/>
                    <a:pt x="0" y="56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67" y="0"/>
                    <a:pt x="886" y="19"/>
                    <a:pt x="886" y="42"/>
                  </a:cubicBezTo>
                  <a:cubicBezTo>
                    <a:pt x="886" y="569"/>
                    <a:pt x="886" y="569"/>
                    <a:pt x="886" y="569"/>
                  </a:cubicBezTo>
                  <a:cubicBezTo>
                    <a:pt x="886" y="591"/>
                    <a:pt x="867" y="610"/>
                    <a:pt x="844" y="6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">
              <a:extLst>
                <a:ext uri="{FF2B5EF4-FFF2-40B4-BE49-F238E27FC236}">
                  <a16:creationId xmlns:a16="http://schemas.microsoft.com/office/drawing/2014/main" id="{18E98ECA-2AB8-045F-47DD-6946383486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6513" y="2567135"/>
              <a:ext cx="228600" cy="298449"/>
            </a:xfrm>
            <a:custGeom>
              <a:avLst/>
              <a:gdLst>
                <a:gd name="T0" fmla="*/ 0 w 144"/>
                <a:gd name="T1" fmla="*/ 0 h 188"/>
                <a:gd name="T2" fmla="*/ 0 w 144"/>
                <a:gd name="T3" fmla="*/ 188 h 188"/>
                <a:gd name="T4" fmla="*/ 144 w 144"/>
                <a:gd name="T5" fmla="*/ 95 h 188"/>
                <a:gd name="T6" fmla="*/ 0 w 144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88">
                  <a:moveTo>
                    <a:pt x="0" y="0"/>
                  </a:moveTo>
                  <a:lnTo>
                    <a:pt x="0" y="188"/>
                  </a:lnTo>
                  <a:lnTo>
                    <a:pt x="144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70D518E1-C15F-7D14-E311-52CFB467E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38837"/>
              <a:ext cx="2895599" cy="738155"/>
            </a:xfrm>
            <a:custGeom>
              <a:avLst/>
              <a:gdLst>
                <a:gd name="T0" fmla="*/ 844 w 886"/>
                <a:gd name="T1" fmla="*/ 0 h 149"/>
                <a:gd name="T2" fmla="*/ 41 w 886"/>
                <a:gd name="T3" fmla="*/ 0 h 149"/>
                <a:gd name="T4" fmla="*/ 0 w 886"/>
                <a:gd name="T5" fmla="*/ 42 h 149"/>
                <a:gd name="T6" fmla="*/ 0 w 886"/>
                <a:gd name="T7" fmla="*/ 149 h 149"/>
                <a:gd name="T8" fmla="*/ 886 w 886"/>
                <a:gd name="T9" fmla="*/ 149 h 149"/>
                <a:gd name="T10" fmla="*/ 886 w 886"/>
                <a:gd name="T11" fmla="*/ 42 h 149"/>
                <a:gd name="T12" fmla="*/ 844 w 886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149">
                  <a:moveTo>
                    <a:pt x="84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42"/>
                    <a:pt x="886" y="42"/>
                    <a:pt x="886" y="42"/>
                  </a:cubicBezTo>
                  <a:cubicBezTo>
                    <a:pt x="886" y="19"/>
                    <a:pt x="867" y="0"/>
                    <a:pt x="844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2023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7" name="TextBox 96">
            <a:extLst>
              <a:ext uri="{FF2B5EF4-FFF2-40B4-BE49-F238E27FC236}">
                <a16:creationId xmlns:a16="http://schemas.microsoft.com/office/drawing/2014/main" id="{6BCB9439-DB53-5884-39A7-D5BC61A92438}"/>
              </a:ext>
            </a:extLst>
          </p:cNvPr>
          <p:cNvSpPr txBox="1"/>
          <p:nvPr/>
        </p:nvSpPr>
        <p:spPr>
          <a:xfrm>
            <a:off x="5525333" y="4945670"/>
            <a:ext cx="2735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人造卵子</a:t>
            </a:r>
            <a:endParaRPr lang="en-US" sz="2000" dirty="0"/>
          </a:p>
        </p:txBody>
      </p:sp>
      <p:grpSp>
        <p:nvGrpSpPr>
          <p:cNvPr id="118" name="Group 12">
            <a:extLst>
              <a:ext uri="{FF2B5EF4-FFF2-40B4-BE49-F238E27FC236}">
                <a16:creationId xmlns:a16="http://schemas.microsoft.com/office/drawing/2014/main" id="{C5F37455-C940-A88E-4F39-9BF306564772}"/>
              </a:ext>
            </a:extLst>
          </p:cNvPr>
          <p:cNvGrpSpPr/>
          <p:nvPr/>
        </p:nvGrpSpPr>
        <p:grpSpPr>
          <a:xfrm>
            <a:off x="8740060" y="3507501"/>
            <a:ext cx="2929765" cy="1055216"/>
            <a:chOff x="2866513" y="1538837"/>
            <a:chExt cx="3118394" cy="2015575"/>
          </a:xfrm>
        </p:grpSpPr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A1D478AC-C8E8-D7F1-5369-3EED2ED28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55749"/>
              <a:ext cx="2895601" cy="1998663"/>
            </a:xfrm>
            <a:custGeom>
              <a:avLst/>
              <a:gdLst>
                <a:gd name="T0" fmla="*/ 844 w 886"/>
                <a:gd name="T1" fmla="*/ 610 h 610"/>
                <a:gd name="T2" fmla="*/ 41 w 886"/>
                <a:gd name="T3" fmla="*/ 610 h 610"/>
                <a:gd name="T4" fmla="*/ 0 w 886"/>
                <a:gd name="T5" fmla="*/ 569 h 610"/>
                <a:gd name="T6" fmla="*/ 0 w 886"/>
                <a:gd name="T7" fmla="*/ 42 h 610"/>
                <a:gd name="T8" fmla="*/ 41 w 886"/>
                <a:gd name="T9" fmla="*/ 0 h 610"/>
                <a:gd name="T10" fmla="*/ 844 w 886"/>
                <a:gd name="T11" fmla="*/ 0 h 610"/>
                <a:gd name="T12" fmla="*/ 886 w 886"/>
                <a:gd name="T13" fmla="*/ 42 h 610"/>
                <a:gd name="T14" fmla="*/ 886 w 886"/>
                <a:gd name="T15" fmla="*/ 569 h 610"/>
                <a:gd name="T16" fmla="*/ 844 w 886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844" y="610"/>
                  </a:moveTo>
                  <a:cubicBezTo>
                    <a:pt x="41" y="610"/>
                    <a:pt x="41" y="610"/>
                    <a:pt x="41" y="610"/>
                  </a:cubicBezTo>
                  <a:cubicBezTo>
                    <a:pt x="19" y="610"/>
                    <a:pt x="0" y="591"/>
                    <a:pt x="0" y="56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67" y="0"/>
                    <a:pt x="886" y="19"/>
                    <a:pt x="886" y="42"/>
                  </a:cubicBezTo>
                  <a:cubicBezTo>
                    <a:pt x="886" y="569"/>
                    <a:pt x="886" y="569"/>
                    <a:pt x="886" y="569"/>
                  </a:cubicBezTo>
                  <a:cubicBezTo>
                    <a:pt x="886" y="591"/>
                    <a:pt x="867" y="610"/>
                    <a:pt x="844" y="6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7BAD994E-6A86-3447-33CB-91DDA02D8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6513" y="2567135"/>
              <a:ext cx="228600" cy="298449"/>
            </a:xfrm>
            <a:custGeom>
              <a:avLst/>
              <a:gdLst>
                <a:gd name="T0" fmla="*/ 0 w 144"/>
                <a:gd name="T1" fmla="*/ 0 h 188"/>
                <a:gd name="T2" fmla="*/ 0 w 144"/>
                <a:gd name="T3" fmla="*/ 188 h 188"/>
                <a:gd name="T4" fmla="*/ 144 w 144"/>
                <a:gd name="T5" fmla="*/ 95 h 188"/>
                <a:gd name="T6" fmla="*/ 0 w 144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88">
                  <a:moveTo>
                    <a:pt x="0" y="0"/>
                  </a:moveTo>
                  <a:lnTo>
                    <a:pt x="0" y="188"/>
                  </a:lnTo>
                  <a:lnTo>
                    <a:pt x="144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3CFEC357-298B-8135-4CB7-9B5532149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38837"/>
              <a:ext cx="2895599" cy="738155"/>
            </a:xfrm>
            <a:custGeom>
              <a:avLst/>
              <a:gdLst>
                <a:gd name="T0" fmla="*/ 844 w 886"/>
                <a:gd name="T1" fmla="*/ 0 h 149"/>
                <a:gd name="T2" fmla="*/ 41 w 886"/>
                <a:gd name="T3" fmla="*/ 0 h 149"/>
                <a:gd name="T4" fmla="*/ 0 w 886"/>
                <a:gd name="T5" fmla="*/ 42 h 149"/>
                <a:gd name="T6" fmla="*/ 0 w 886"/>
                <a:gd name="T7" fmla="*/ 149 h 149"/>
                <a:gd name="T8" fmla="*/ 886 w 886"/>
                <a:gd name="T9" fmla="*/ 149 h 149"/>
                <a:gd name="T10" fmla="*/ 886 w 886"/>
                <a:gd name="T11" fmla="*/ 42 h 149"/>
                <a:gd name="T12" fmla="*/ 844 w 886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149">
                  <a:moveTo>
                    <a:pt x="84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42"/>
                    <a:pt x="886" y="42"/>
                    <a:pt x="886" y="42"/>
                  </a:cubicBezTo>
                  <a:cubicBezTo>
                    <a:pt x="886" y="19"/>
                    <a:pt x="867" y="0"/>
                    <a:pt x="844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1996-2021</a:t>
              </a:r>
            </a:p>
          </p:txBody>
        </p:sp>
      </p:grpSp>
      <p:sp>
        <p:nvSpPr>
          <p:cNvPr id="122" name="TextBox 96">
            <a:extLst>
              <a:ext uri="{FF2B5EF4-FFF2-40B4-BE49-F238E27FC236}">
                <a16:creationId xmlns:a16="http://schemas.microsoft.com/office/drawing/2014/main" id="{3235C3C7-722D-FAE9-ED83-FE5D55AF6AD8}"/>
              </a:ext>
            </a:extLst>
          </p:cNvPr>
          <p:cNvSpPr txBox="1"/>
          <p:nvPr/>
        </p:nvSpPr>
        <p:spPr>
          <a:xfrm>
            <a:off x="8976835" y="3890801"/>
            <a:ext cx="2735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人造精子：男性不再是生殖的必要条件</a:t>
            </a:r>
          </a:p>
        </p:txBody>
      </p:sp>
      <p:grpSp>
        <p:nvGrpSpPr>
          <p:cNvPr id="123" name="Group 12">
            <a:extLst>
              <a:ext uri="{FF2B5EF4-FFF2-40B4-BE49-F238E27FC236}">
                <a16:creationId xmlns:a16="http://schemas.microsoft.com/office/drawing/2014/main" id="{EB34D766-1E40-D95A-C50D-96CC205587BE}"/>
              </a:ext>
            </a:extLst>
          </p:cNvPr>
          <p:cNvGrpSpPr/>
          <p:nvPr/>
        </p:nvGrpSpPr>
        <p:grpSpPr>
          <a:xfrm flipH="1">
            <a:off x="5471368" y="2597819"/>
            <a:ext cx="2940986" cy="1055216"/>
            <a:chOff x="2866513" y="1538837"/>
            <a:chExt cx="3118394" cy="2015575"/>
          </a:xfrm>
        </p:grpSpPr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023824EE-0667-6CD1-F392-EEF9C3F87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55749"/>
              <a:ext cx="2895601" cy="1998663"/>
            </a:xfrm>
            <a:custGeom>
              <a:avLst/>
              <a:gdLst>
                <a:gd name="T0" fmla="*/ 844 w 886"/>
                <a:gd name="T1" fmla="*/ 610 h 610"/>
                <a:gd name="T2" fmla="*/ 41 w 886"/>
                <a:gd name="T3" fmla="*/ 610 h 610"/>
                <a:gd name="T4" fmla="*/ 0 w 886"/>
                <a:gd name="T5" fmla="*/ 569 h 610"/>
                <a:gd name="T6" fmla="*/ 0 w 886"/>
                <a:gd name="T7" fmla="*/ 42 h 610"/>
                <a:gd name="T8" fmla="*/ 41 w 886"/>
                <a:gd name="T9" fmla="*/ 0 h 610"/>
                <a:gd name="T10" fmla="*/ 844 w 886"/>
                <a:gd name="T11" fmla="*/ 0 h 610"/>
                <a:gd name="T12" fmla="*/ 886 w 886"/>
                <a:gd name="T13" fmla="*/ 42 h 610"/>
                <a:gd name="T14" fmla="*/ 886 w 886"/>
                <a:gd name="T15" fmla="*/ 569 h 610"/>
                <a:gd name="T16" fmla="*/ 844 w 886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844" y="610"/>
                  </a:moveTo>
                  <a:cubicBezTo>
                    <a:pt x="41" y="610"/>
                    <a:pt x="41" y="610"/>
                    <a:pt x="41" y="610"/>
                  </a:cubicBezTo>
                  <a:cubicBezTo>
                    <a:pt x="19" y="610"/>
                    <a:pt x="0" y="591"/>
                    <a:pt x="0" y="56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67" y="0"/>
                    <a:pt x="886" y="19"/>
                    <a:pt x="886" y="42"/>
                  </a:cubicBezTo>
                  <a:cubicBezTo>
                    <a:pt x="886" y="569"/>
                    <a:pt x="886" y="569"/>
                    <a:pt x="886" y="569"/>
                  </a:cubicBezTo>
                  <a:cubicBezTo>
                    <a:pt x="886" y="591"/>
                    <a:pt x="867" y="610"/>
                    <a:pt x="844" y="6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C73763EB-C0B8-4521-40FA-0F8E58F024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6513" y="2567135"/>
              <a:ext cx="228600" cy="298449"/>
            </a:xfrm>
            <a:custGeom>
              <a:avLst/>
              <a:gdLst>
                <a:gd name="T0" fmla="*/ 0 w 144"/>
                <a:gd name="T1" fmla="*/ 0 h 188"/>
                <a:gd name="T2" fmla="*/ 0 w 144"/>
                <a:gd name="T3" fmla="*/ 188 h 188"/>
                <a:gd name="T4" fmla="*/ 144 w 144"/>
                <a:gd name="T5" fmla="*/ 95 h 188"/>
                <a:gd name="T6" fmla="*/ 0 w 144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88">
                  <a:moveTo>
                    <a:pt x="0" y="0"/>
                  </a:moveTo>
                  <a:lnTo>
                    <a:pt x="0" y="188"/>
                  </a:lnTo>
                  <a:lnTo>
                    <a:pt x="144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5C04DE7D-E5D5-852C-3EBA-03DCA55AB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38837"/>
              <a:ext cx="2895599" cy="738155"/>
            </a:xfrm>
            <a:custGeom>
              <a:avLst/>
              <a:gdLst>
                <a:gd name="T0" fmla="*/ 844 w 886"/>
                <a:gd name="T1" fmla="*/ 0 h 149"/>
                <a:gd name="T2" fmla="*/ 41 w 886"/>
                <a:gd name="T3" fmla="*/ 0 h 149"/>
                <a:gd name="T4" fmla="*/ 0 w 886"/>
                <a:gd name="T5" fmla="*/ 42 h 149"/>
                <a:gd name="T6" fmla="*/ 0 w 886"/>
                <a:gd name="T7" fmla="*/ 149 h 149"/>
                <a:gd name="T8" fmla="*/ 886 w 886"/>
                <a:gd name="T9" fmla="*/ 149 h 149"/>
                <a:gd name="T10" fmla="*/ 886 w 886"/>
                <a:gd name="T11" fmla="*/ 42 h 149"/>
                <a:gd name="T12" fmla="*/ 844 w 886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149">
                  <a:moveTo>
                    <a:pt x="84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42"/>
                    <a:pt x="886" y="42"/>
                    <a:pt x="886" y="42"/>
                  </a:cubicBezTo>
                  <a:cubicBezTo>
                    <a:pt x="886" y="19"/>
                    <a:pt x="867" y="0"/>
                    <a:pt x="844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1980s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TextBox 96">
            <a:extLst>
              <a:ext uri="{FF2B5EF4-FFF2-40B4-BE49-F238E27FC236}">
                <a16:creationId xmlns:a16="http://schemas.microsoft.com/office/drawing/2014/main" id="{9A2DBB21-F356-D70F-8186-0E522F66792B}"/>
              </a:ext>
            </a:extLst>
          </p:cNvPr>
          <p:cNvSpPr txBox="1"/>
          <p:nvPr/>
        </p:nvSpPr>
        <p:spPr>
          <a:xfrm>
            <a:off x="5501119" y="2964741"/>
            <a:ext cx="2735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代孕：自己的子宫不再是个体生殖的必要条件</a:t>
            </a:r>
          </a:p>
        </p:txBody>
      </p:sp>
      <p:grpSp>
        <p:nvGrpSpPr>
          <p:cNvPr id="128" name="Group 12">
            <a:extLst>
              <a:ext uri="{FF2B5EF4-FFF2-40B4-BE49-F238E27FC236}">
                <a16:creationId xmlns:a16="http://schemas.microsoft.com/office/drawing/2014/main" id="{9B93EEBB-D1D5-7C06-4254-9080E633D0AD}"/>
              </a:ext>
            </a:extLst>
          </p:cNvPr>
          <p:cNvGrpSpPr/>
          <p:nvPr/>
        </p:nvGrpSpPr>
        <p:grpSpPr>
          <a:xfrm>
            <a:off x="8747089" y="1634708"/>
            <a:ext cx="2929765" cy="1055216"/>
            <a:chOff x="2866513" y="1538837"/>
            <a:chExt cx="3118394" cy="2015575"/>
          </a:xfrm>
        </p:grpSpPr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EFA0DE6E-3749-6968-66A6-01CE8ABC0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55749"/>
              <a:ext cx="2895601" cy="1998663"/>
            </a:xfrm>
            <a:custGeom>
              <a:avLst/>
              <a:gdLst>
                <a:gd name="T0" fmla="*/ 844 w 886"/>
                <a:gd name="T1" fmla="*/ 610 h 610"/>
                <a:gd name="T2" fmla="*/ 41 w 886"/>
                <a:gd name="T3" fmla="*/ 610 h 610"/>
                <a:gd name="T4" fmla="*/ 0 w 886"/>
                <a:gd name="T5" fmla="*/ 569 h 610"/>
                <a:gd name="T6" fmla="*/ 0 w 886"/>
                <a:gd name="T7" fmla="*/ 42 h 610"/>
                <a:gd name="T8" fmla="*/ 41 w 886"/>
                <a:gd name="T9" fmla="*/ 0 h 610"/>
                <a:gd name="T10" fmla="*/ 844 w 886"/>
                <a:gd name="T11" fmla="*/ 0 h 610"/>
                <a:gd name="T12" fmla="*/ 886 w 886"/>
                <a:gd name="T13" fmla="*/ 42 h 610"/>
                <a:gd name="T14" fmla="*/ 886 w 886"/>
                <a:gd name="T15" fmla="*/ 569 h 610"/>
                <a:gd name="T16" fmla="*/ 844 w 886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844" y="610"/>
                  </a:moveTo>
                  <a:cubicBezTo>
                    <a:pt x="41" y="610"/>
                    <a:pt x="41" y="610"/>
                    <a:pt x="41" y="610"/>
                  </a:cubicBezTo>
                  <a:cubicBezTo>
                    <a:pt x="19" y="610"/>
                    <a:pt x="0" y="591"/>
                    <a:pt x="0" y="56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67" y="0"/>
                    <a:pt x="886" y="19"/>
                    <a:pt x="886" y="42"/>
                  </a:cubicBezTo>
                  <a:cubicBezTo>
                    <a:pt x="886" y="569"/>
                    <a:pt x="886" y="569"/>
                    <a:pt x="886" y="569"/>
                  </a:cubicBezTo>
                  <a:cubicBezTo>
                    <a:pt x="886" y="591"/>
                    <a:pt x="867" y="610"/>
                    <a:pt x="844" y="6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4514041B-829F-595C-F6A6-A1BE4E8E9D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6513" y="2567135"/>
              <a:ext cx="228600" cy="298449"/>
            </a:xfrm>
            <a:custGeom>
              <a:avLst/>
              <a:gdLst>
                <a:gd name="T0" fmla="*/ 0 w 144"/>
                <a:gd name="T1" fmla="*/ 0 h 188"/>
                <a:gd name="T2" fmla="*/ 0 w 144"/>
                <a:gd name="T3" fmla="*/ 188 h 188"/>
                <a:gd name="T4" fmla="*/ 144 w 144"/>
                <a:gd name="T5" fmla="*/ 95 h 188"/>
                <a:gd name="T6" fmla="*/ 0 w 144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88">
                  <a:moveTo>
                    <a:pt x="0" y="0"/>
                  </a:moveTo>
                  <a:lnTo>
                    <a:pt x="0" y="188"/>
                  </a:lnTo>
                  <a:lnTo>
                    <a:pt x="144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E23B56BA-6389-70A2-298C-216BC6AC1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38837"/>
              <a:ext cx="2895599" cy="738155"/>
            </a:xfrm>
            <a:custGeom>
              <a:avLst/>
              <a:gdLst>
                <a:gd name="T0" fmla="*/ 844 w 886"/>
                <a:gd name="T1" fmla="*/ 0 h 149"/>
                <a:gd name="T2" fmla="*/ 41 w 886"/>
                <a:gd name="T3" fmla="*/ 0 h 149"/>
                <a:gd name="T4" fmla="*/ 0 w 886"/>
                <a:gd name="T5" fmla="*/ 42 h 149"/>
                <a:gd name="T6" fmla="*/ 0 w 886"/>
                <a:gd name="T7" fmla="*/ 149 h 149"/>
                <a:gd name="T8" fmla="*/ 886 w 886"/>
                <a:gd name="T9" fmla="*/ 149 h 149"/>
                <a:gd name="T10" fmla="*/ 886 w 886"/>
                <a:gd name="T11" fmla="*/ 42 h 149"/>
                <a:gd name="T12" fmla="*/ 844 w 886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149">
                  <a:moveTo>
                    <a:pt x="84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42"/>
                    <a:pt x="886" y="42"/>
                    <a:pt x="886" y="42"/>
                  </a:cubicBezTo>
                  <a:cubicBezTo>
                    <a:pt x="886" y="19"/>
                    <a:pt x="867" y="0"/>
                    <a:pt x="844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1978</a:t>
              </a:r>
            </a:p>
          </p:txBody>
        </p:sp>
      </p:grpSp>
      <p:sp>
        <p:nvSpPr>
          <p:cNvPr id="132" name="TextBox 96">
            <a:extLst>
              <a:ext uri="{FF2B5EF4-FFF2-40B4-BE49-F238E27FC236}">
                <a16:creationId xmlns:a16="http://schemas.microsoft.com/office/drawing/2014/main" id="{86B9E92A-E24B-20A8-B955-97E3B0F96FAA}"/>
              </a:ext>
            </a:extLst>
          </p:cNvPr>
          <p:cNvSpPr txBox="1"/>
          <p:nvPr/>
        </p:nvSpPr>
        <p:spPr>
          <a:xfrm>
            <a:off x="8983864" y="2018008"/>
            <a:ext cx="2735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试管婴儿：性行为不再是生殖的必要条件</a:t>
            </a:r>
          </a:p>
        </p:txBody>
      </p:sp>
      <p:grpSp>
        <p:nvGrpSpPr>
          <p:cNvPr id="137" name="Group 26">
            <a:extLst>
              <a:ext uri="{FF2B5EF4-FFF2-40B4-BE49-F238E27FC236}">
                <a16:creationId xmlns:a16="http://schemas.microsoft.com/office/drawing/2014/main" id="{72D422EE-2484-1AE8-BA1D-8D5C82F3A109}"/>
              </a:ext>
            </a:extLst>
          </p:cNvPr>
          <p:cNvGrpSpPr/>
          <p:nvPr/>
        </p:nvGrpSpPr>
        <p:grpSpPr>
          <a:xfrm>
            <a:off x="8431809" y="1180830"/>
            <a:ext cx="290285" cy="290285"/>
            <a:chOff x="6125028" y="1067221"/>
            <a:chExt cx="290285" cy="290285"/>
          </a:xfrm>
          <a:solidFill>
            <a:srgbClr val="00B050"/>
          </a:solidFill>
        </p:grpSpPr>
        <p:sp>
          <p:nvSpPr>
            <p:cNvPr id="138" name="Oval 24">
              <a:extLst>
                <a:ext uri="{FF2B5EF4-FFF2-40B4-BE49-F238E27FC236}">
                  <a16:creationId xmlns:a16="http://schemas.microsoft.com/office/drawing/2014/main" id="{7F57F543-8C7A-B4FD-F790-59BB88D23EB2}"/>
                </a:ext>
              </a:extLst>
            </p:cNvPr>
            <p:cNvSpPr/>
            <p:nvPr/>
          </p:nvSpPr>
          <p:spPr>
            <a:xfrm>
              <a:off x="6125028" y="1067221"/>
              <a:ext cx="290285" cy="29028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Oval 25">
              <a:extLst>
                <a:ext uri="{FF2B5EF4-FFF2-40B4-BE49-F238E27FC236}">
                  <a16:creationId xmlns:a16="http://schemas.microsoft.com/office/drawing/2014/main" id="{7FCCCDE7-4FA8-6D98-6257-8A35A66934BC}"/>
                </a:ext>
              </a:extLst>
            </p:cNvPr>
            <p:cNvSpPr/>
            <p:nvPr/>
          </p:nvSpPr>
          <p:spPr>
            <a:xfrm>
              <a:off x="6201592" y="1138364"/>
              <a:ext cx="137156" cy="1371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0" name="Group 12">
            <a:extLst>
              <a:ext uri="{FF2B5EF4-FFF2-40B4-BE49-F238E27FC236}">
                <a16:creationId xmlns:a16="http://schemas.microsoft.com/office/drawing/2014/main" id="{4FCAF09D-6DE1-3931-29E9-095219C9A5CC}"/>
              </a:ext>
            </a:extLst>
          </p:cNvPr>
          <p:cNvGrpSpPr/>
          <p:nvPr/>
        </p:nvGrpSpPr>
        <p:grpSpPr>
          <a:xfrm flipH="1">
            <a:off x="5473860" y="717820"/>
            <a:ext cx="2940986" cy="1055216"/>
            <a:chOff x="2866513" y="1538837"/>
            <a:chExt cx="3118394" cy="2015575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4108C6B6-6118-28A6-E24D-7FC0AA34B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55749"/>
              <a:ext cx="2895601" cy="1998663"/>
            </a:xfrm>
            <a:custGeom>
              <a:avLst/>
              <a:gdLst>
                <a:gd name="T0" fmla="*/ 844 w 886"/>
                <a:gd name="T1" fmla="*/ 610 h 610"/>
                <a:gd name="T2" fmla="*/ 41 w 886"/>
                <a:gd name="T3" fmla="*/ 610 h 610"/>
                <a:gd name="T4" fmla="*/ 0 w 886"/>
                <a:gd name="T5" fmla="*/ 569 h 610"/>
                <a:gd name="T6" fmla="*/ 0 w 886"/>
                <a:gd name="T7" fmla="*/ 42 h 610"/>
                <a:gd name="T8" fmla="*/ 41 w 886"/>
                <a:gd name="T9" fmla="*/ 0 h 610"/>
                <a:gd name="T10" fmla="*/ 844 w 886"/>
                <a:gd name="T11" fmla="*/ 0 h 610"/>
                <a:gd name="T12" fmla="*/ 886 w 886"/>
                <a:gd name="T13" fmla="*/ 42 h 610"/>
                <a:gd name="T14" fmla="*/ 886 w 886"/>
                <a:gd name="T15" fmla="*/ 569 h 610"/>
                <a:gd name="T16" fmla="*/ 844 w 886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844" y="610"/>
                  </a:moveTo>
                  <a:cubicBezTo>
                    <a:pt x="41" y="610"/>
                    <a:pt x="41" y="610"/>
                    <a:pt x="41" y="610"/>
                  </a:cubicBezTo>
                  <a:cubicBezTo>
                    <a:pt x="19" y="610"/>
                    <a:pt x="0" y="591"/>
                    <a:pt x="0" y="56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67" y="0"/>
                    <a:pt x="886" y="19"/>
                    <a:pt x="886" y="42"/>
                  </a:cubicBezTo>
                  <a:cubicBezTo>
                    <a:pt x="886" y="569"/>
                    <a:pt x="886" y="569"/>
                    <a:pt x="886" y="569"/>
                  </a:cubicBezTo>
                  <a:cubicBezTo>
                    <a:pt x="886" y="591"/>
                    <a:pt x="867" y="610"/>
                    <a:pt x="844" y="6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E500CC31-1484-7E06-051D-F8AC77CD72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6513" y="2567135"/>
              <a:ext cx="228600" cy="298449"/>
            </a:xfrm>
            <a:custGeom>
              <a:avLst/>
              <a:gdLst>
                <a:gd name="T0" fmla="*/ 0 w 144"/>
                <a:gd name="T1" fmla="*/ 0 h 188"/>
                <a:gd name="T2" fmla="*/ 0 w 144"/>
                <a:gd name="T3" fmla="*/ 188 h 188"/>
                <a:gd name="T4" fmla="*/ 144 w 144"/>
                <a:gd name="T5" fmla="*/ 95 h 188"/>
                <a:gd name="T6" fmla="*/ 0 w 144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88">
                  <a:moveTo>
                    <a:pt x="0" y="0"/>
                  </a:moveTo>
                  <a:lnTo>
                    <a:pt x="0" y="188"/>
                  </a:lnTo>
                  <a:lnTo>
                    <a:pt x="144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C8439F4C-2238-4AB9-C116-F0372313B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306" y="1538837"/>
              <a:ext cx="2895599" cy="738155"/>
            </a:xfrm>
            <a:custGeom>
              <a:avLst/>
              <a:gdLst>
                <a:gd name="T0" fmla="*/ 844 w 886"/>
                <a:gd name="T1" fmla="*/ 0 h 149"/>
                <a:gd name="T2" fmla="*/ 41 w 886"/>
                <a:gd name="T3" fmla="*/ 0 h 149"/>
                <a:gd name="T4" fmla="*/ 0 w 886"/>
                <a:gd name="T5" fmla="*/ 42 h 149"/>
                <a:gd name="T6" fmla="*/ 0 w 886"/>
                <a:gd name="T7" fmla="*/ 149 h 149"/>
                <a:gd name="T8" fmla="*/ 886 w 886"/>
                <a:gd name="T9" fmla="*/ 149 h 149"/>
                <a:gd name="T10" fmla="*/ 886 w 886"/>
                <a:gd name="T11" fmla="*/ 42 h 149"/>
                <a:gd name="T12" fmla="*/ 844 w 886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149">
                  <a:moveTo>
                    <a:pt x="84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42"/>
                    <a:pt x="886" y="42"/>
                    <a:pt x="886" y="42"/>
                  </a:cubicBezTo>
                  <a:cubicBezTo>
                    <a:pt x="886" y="19"/>
                    <a:pt x="867" y="0"/>
                    <a:pt x="844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1880s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4" name="TextBox 96">
            <a:extLst>
              <a:ext uri="{FF2B5EF4-FFF2-40B4-BE49-F238E27FC236}">
                <a16:creationId xmlns:a16="http://schemas.microsoft.com/office/drawing/2014/main" id="{AD88A04D-6052-EE96-E21A-59292F4B6F70}"/>
              </a:ext>
            </a:extLst>
          </p:cNvPr>
          <p:cNvSpPr txBox="1"/>
          <p:nvPr/>
        </p:nvSpPr>
        <p:spPr>
          <a:xfrm>
            <a:off x="5503611" y="1084742"/>
            <a:ext cx="2735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乳胶避孕套：性行为和生殖开始分离</a:t>
            </a:r>
          </a:p>
        </p:txBody>
      </p:sp>
      <p:sp>
        <p:nvSpPr>
          <p:cNvPr id="145" name="箭头: 下弧形 144">
            <a:extLst>
              <a:ext uri="{FF2B5EF4-FFF2-40B4-BE49-F238E27FC236}">
                <a16:creationId xmlns:a16="http://schemas.microsoft.com/office/drawing/2014/main" id="{1CA4759D-A8D7-CDF5-E64E-FBFC96834C78}"/>
              </a:ext>
            </a:extLst>
          </p:cNvPr>
          <p:cNvSpPr/>
          <p:nvPr/>
        </p:nvSpPr>
        <p:spPr>
          <a:xfrm rot="19475943" flipH="1">
            <a:off x="4997171" y="5406708"/>
            <a:ext cx="1060701" cy="641720"/>
          </a:xfrm>
          <a:prstGeom prst="curved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03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5744C-ADDD-4D2E-B14B-B5D8BF10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91" y="587571"/>
            <a:ext cx="7211559" cy="586941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人造子宫技术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2017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Alan Flake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博士在美国费城儿童医院改进早产儿孵化器，制成“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Biobag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”，孵化早产羊羔胎儿。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年，郑州大学第一附属医院，人造子宫胎羊体外培育。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自然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杂志发布，以色列团队利用“人造子宫”培育小鼠。数百只小鼠胚胎在“人造子宫”内发育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11-12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天（小鼠孕期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天左右），长出心脏细胞、头及部分躯干。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年，生物学家兼电影制片人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Hashem Al-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Ghaili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发起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Ectolife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的人造子宫概念项目。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7BBF1C-805E-4ACA-8FAB-CCD1F5A00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660" y="463283"/>
            <a:ext cx="3394161" cy="17762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F6B160-5C31-4837-A1BE-3653758E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659" y="2441819"/>
            <a:ext cx="3394162" cy="1779918"/>
          </a:xfrm>
          <a:prstGeom prst="rect">
            <a:avLst/>
          </a:prstGeom>
        </p:spPr>
      </p:pic>
      <p:sp>
        <p:nvSpPr>
          <p:cNvPr id="5" name="动作按钮: 视频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41B58DC-2C31-417A-8CE3-DC4752D16631}"/>
              </a:ext>
            </a:extLst>
          </p:cNvPr>
          <p:cNvSpPr/>
          <p:nvPr/>
        </p:nvSpPr>
        <p:spPr>
          <a:xfrm>
            <a:off x="3180761" y="781006"/>
            <a:ext cx="444809" cy="131718"/>
          </a:xfrm>
          <a:prstGeom prst="actionButtonMovi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A7D857-013E-8D41-4111-BEA3EE869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659" y="4423996"/>
            <a:ext cx="3394162" cy="19086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51DEC9-6B62-EDA8-654A-5655B9A1FF58}"/>
              </a:ext>
            </a:extLst>
          </p:cNvPr>
          <p:cNvSpPr txBox="1"/>
          <p:nvPr/>
        </p:nvSpPr>
        <p:spPr>
          <a:xfrm>
            <a:off x="8208659" y="6332694"/>
            <a:ext cx="3394162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https://www.bilibili.com/video/BV1p14y1N7jD/?spm_id_from=333.337.search-card.all.click&amp;vd_source=f4998dc9567dd28d97034f555e296811</a:t>
            </a:r>
            <a:r>
              <a:rPr lang="en-US" altLang="zh-CN" sz="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66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1D80F9-730A-45A9-8914-F880EDD086F3}"/>
              </a:ext>
            </a:extLst>
          </p:cNvPr>
          <p:cNvSpPr/>
          <p:nvPr/>
        </p:nvSpPr>
        <p:spPr>
          <a:xfrm>
            <a:off x="3691335" y="2875002"/>
            <a:ext cx="480933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谢谢观看！</a:t>
            </a:r>
          </a:p>
        </p:txBody>
      </p:sp>
    </p:spTree>
    <p:extLst>
      <p:ext uri="{BB962C8B-B14F-4D97-AF65-F5344CB8AC3E}">
        <p14:creationId xmlns:p14="http://schemas.microsoft.com/office/powerpoint/2010/main" val="24083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AA6639-F6E5-495B-8572-BDC05FE0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0730"/>
            <a:ext cx="9530918" cy="499623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辅助生殖技术（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Assisted Reproductive Technology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代孕（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Surrogacy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各国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地区相关法规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代孕中的伦理问题</a:t>
            </a:r>
          </a:p>
        </p:txBody>
      </p:sp>
    </p:spTree>
    <p:extLst>
      <p:ext uri="{BB962C8B-B14F-4D97-AF65-F5344CB8AC3E}">
        <p14:creationId xmlns:p14="http://schemas.microsoft.com/office/powerpoint/2010/main" val="268358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9A55E-657B-424B-A915-09BDDBA6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95" y="205414"/>
            <a:ext cx="5930780" cy="774883"/>
          </a:xfrm>
        </p:spPr>
        <p:txBody>
          <a:bodyPr>
            <a:normAutofit/>
          </a:bodyPr>
          <a:lstStyle/>
          <a:p>
            <a:pPr marL="182880" lvl="0" indent="-18288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zh-CN" altLang="en-US" sz="2800" spc="1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第一节 辅助生殖技术（</a:t>
            </a:r>
            <a:r>
              <a:rPr lang="en-US" altLang="zh-CN" sz="2800" spc="1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ART</a:t>
            </a:r>
            <a:r>
              <a:rPr lang="zh-CN" altLang="en-US" sz="2800" spc="1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）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C39EC-D689-42F4-AA43-2C96A1C95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5" y="1306032"/>
            <a:ext cx="9578953" cy="2903456"/>
          </a:xfrm>
        </p:spPr>
        <p:txBody>
          <a:bodyPr/>
          <a:lstStyle/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人工授精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体外受精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胚胎移植（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 vitro fertilization - Embryo Transfer, IVF-ET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世界第一例试管婴儿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——1978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Louise Brown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中国第一例试管婴儿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——1988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年，郑萌珠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C0EC88-7499-45AE-8DD1-37D8E393E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91" y="4331037"/>
            <a:ext cx="3298222" cy="2194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84DDC1-410F-455F-A830-7361AC746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353" y="4331038"/>
            <a:ext cx="3671718" cy="2194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81838C-587D-4696-81A8-10B6CC2B9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012" y="3835616"/>
            <a:ext cx="1828959" cy="26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9A55E-657B-424B-A915-09BDDBA6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95" y="205414"/>
            <a:ext cx="5930780" cy="77488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第二节 代孕（</a:t>
            </a:r>
            <a:r>
              <a:rPr kumimoji="0" lang="en-US" altLang="zh-CN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Surrogacy</a:t>
            </a:r>
            <a:r>
              <a:rPr kumimoji="0" lang="zh-CN" altLang="en-US" sz="2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）</a:t>
            </a:r>
            <a:endParaRPr kumimoji="0" lang="en-US" altLang="zh-CN" sz="28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C39EC-D689-42F4-AA43-2C96A1C95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5" y="1306032"/>
            <a:ext cx="9776733" cy="2903456"/>
          </a:xfrm>
        </p:spPr>
        <p:txBody>
          <a:bodyPr/>
          <a:lstStyle/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定义：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Surrogacy is an arrangement, often supported by an agreement, whereby a woman (the surrogate mother) agrees to become pregnant and give birth to a child for another person(s) who is or will become the parent(s) of the child. </a:t>
            </a:r>
          </a:p>
          <a:p>
            <a:pPr lv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F6F74"/>
              </a:buClr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IVF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的代孕不涉及性行为；（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）多方参与生育过程；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D862122-625D-44FC-9A76-75D34AD3F047}"/>
              </a:ext>
            </a:extLst>
          </p:cNvPr>
          <p:cNvSpPr/>
          <p:nvPr/>
        </p:nvSpPr>
        <p:spPr>
          <a:xfrm>
            <a:off x="6857437" y="5752082"/>
            <a:ext cx="1710616" cy="9765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67B4D88-7873-43E4-B520-422D583AE61C}"/>
              </a:ext>
            </a:extLst>
          </p:cNvPr>
          <p:cNvSpPr/>
          <p:nvPr/>
        </p:nvSpPr>
        <p:spPr>
          <a:xfrm>
            <a:off x="6800472" y="3736308"/>
            <a:ext cx="1740763" cy="97654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F7DB1ED-4E73-4C6A-94F0-F36664F33F35}"/>
              </a:ext>
            </a:extLst>
          </p:cNvPr>
          <p:cNvSpPr/>
          <p:nvPr/>
        </p:nvSpPr>
        <p:spPr>
          <a:xfrm>
            <a:off x="7769248" y="4649627"/>
            <a:ext cx="2467992" cy="108415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4888906-CCAA-41CE-BAB5-2F2BF6E6E900}"/>
              </a:ext>
            </a:extLst>
          </p:cNvPr>
          <p:cNvSpPr/>
          <p:nvPr/>
        </p:nvSpPr>
        <p:spPr>
          <a:xfrm>
            <a:off x="1246379" y="4649627"/>
            <a:ext cx="2414726" cy="108415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998B8A-0692-458B-833D-9892FF66F8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95" y="4649627"/>
            <a:ext cx="1740763" cy="1159616"/>
          </a:xfrm>
          <a:prstGeom prst="ellipse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D4768B2-66E1-4602-8CE9-9D45FD31087D}"/>
              </a:ext>
            </a:extLst>
          </p:cNvPr>
          <p:cNvSpPr txBox="1"/>
          <p:nvPr/>
        </p:nvSpPr>
        <p:spPr>
          <a:xfrm>
            <a:off x="1334785" y="4906269"/>
            <a:ext cx="22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寻求代孕的夫妇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intended couple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BC3F92-FE34-4216-B7A1-28CF871187A3}"/>
              </a:ext>
            </a:extLst>
          </p:cNvPr>
          <p:cNvSpPr txBox="1"/>
          <p:nvPr/>
        </p:nvSpPr>
        <p:spPr>
          <a:xfrm>
            <a:off x="7769248" y="4868539"/>
            <a:ext cx="237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代孕妈妈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surrogate mother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19C7422-7536-4F0F-8EA6-3044A3FFE5CC}"/>
              </a:ext>
            </a:extLst>
          </p:cNvPr>
          <p:cNvCxnSpPr/>
          <p:nvPr/>
        </p:nvCxnSpPr>
        <p:spPr>
          <a:xfrm>
            <a:off x="4040256" y="5192246"/>
            <a:ext cx="532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03F262-325B-45A6-A2F5-39AC070E031D}"/>
              </a:ext>
            </a:extLst>
          </p:cNvPr>
          <p:cNvCxnSpPr/>
          <p:nvPr/>
        </p:nvCxnSpPr>
        <p:spPr>
          <a:xfrm flipH="1">
            <a:off x="6996521" y="5201124"/>
            <a:ext cx="497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B81B6DB-6A17-4773-AEB6-EBF7429B9E85}"/>
              </a:ext>
            </a:extLst>
          </p:cNvPr>
          <p:cNvSpPr txBox="1"/>
          <p:nvPr/>
        </p:nvSpPr>
        <p:spPr>
          <a:xfrm>
            <a:off x="6765701" y="3856046"/>
            <a:ext cx="177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捐精者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sperm donor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16A1D3-494C-4FDB-8BBF-E1E0621D4863}"/>
              </a:ext>
            </a:extLst>
          </p:cNvPr>
          <p:cNvSpPr txBox="1"/>
          <p:nvPr/>
        </p:nvSpPr>
        <p:spPr>
          <a:xfrm>
            <a:off x="6925684" y="5907772"/>
            <a:ext cx="165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捐卵者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egg donor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5DD8007-9CAB-48C2-9044-04A679DBD0FD}"/>
              </a:ext>
            </a:extLst>
          </p:cNvPr>
          <p:cNvCxnSpPr/>
          <p:nvPr/>
        </p:nvCxnSpPr>
        <p:spPr>
          <a:xfrm flipH="1">
            <a:off x="6650291" y="4649627"/>
            <a:ext cx="275393" cy="21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2B7C0C-5584-4216-A150-29392BC05263}"/>
              </a:ext>
            </a:extLst>
          </p:cNvPr>
          <p:cNvCxnSpPr>
            <a:cxnSpLocks/>
          </p:cNvCxnSpPr>
          <p:nvPr/>
        </p:nvCxnSpPr>
        <p:spPr>
          <a:xfrm flipH="1" flipV="1">
            <a:off x="6650291" y="5552600"/>
            <a:ext cx="389416" cy="19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动作按钮: 视频 2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301385F-C912-457A-9AB9-BDE28A29952E}"/>
              </a:ext>
            </a:extLst>
          </p:cNvPr>
          <p:cNvSpPr/>
          <p:nvPr/>
        </p:nvSpPr>
        <p:spPr>
          <a:xfrm>
            <a:off x="8044086" y="2789272"/>
            <a:ext cx="425211" cy="168031"/>
          </a:xfrm>
          <a:prstGeom prst="actionButtonMovi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60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BB360-6FF9-4883-8FDC-3E47F37FF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00" y="727968"/>
            <a:ext cx="4236348" cy="59155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代孕的目标人群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）不能生育的人：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①因子宫问题无法生育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②高龄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③单身男性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④男同性恋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）不愿自己生育的人：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①明星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高管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②代孕移民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4A30CF-5CCB-41B8-9D40-E692579840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98" y="727969"/>
            <a:ext cx="3110969" cy="17516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A58A3F-72C2-4A91-B278-A7A704B87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61" y="727968"/>
            <a:ext cx="3581766" cy="17516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969534-853D-4EE6-BA38-F0E17F4F97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61" y="2479599"/>
            <a:ext cx="3440909" cy="38994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2D17C0-5998-4A88-B00E-71DF3C8B5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55" y="2734123"/>
            <a:ext cx="3933773" cy="3471892"/>
          </a:xfrm>
          <a:prstGeom prst="rect">
            <a:avLst/>
          </a:prstGeom>
        </p:spPr>
      </p:pic>
      <p:sp>
        <p:nvSpPr>
          <p:cNvPr id="2" name="动作按钮: 视频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6C462E4-35FA-4762-8506-543B35395659}"/>
              </a:ext>
            </a:extLst>
          </p:cNvPr>
          <p:cNvSpPr/>
          <p:nvPr/>
        </p:nvSpPr>
        <p:spPr>
          <a:xfrm>
            <a:off x="8146412" y="1522685"/>
            <a:ext cx="444809" cy="131718"/>
          </a:xfrm>
          <a:prstGeom prst="actionButtonMovi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视频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A020B7E-B8F2-4998-87EE-1FFE65A24D42}"/>
              </a:ext>
            </a:extLst>
          </p:cNvPr>
          <p:cNvSpPr/>
          <p:nvPr/>
        </p:nvSpPr>
        <p:spPr>
          <a:xfrm>
            <a:off x="8023150" y="4657999"/>
            <a:ext cx="444809" cy="131718"/>
          </a:xfrm>
          <a:prstGeom prst="actionButtonMovi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6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773D6-01BD-4F15-B767-64AD754FF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535828"/>
            <a:ext cx="11353800" cy="32549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代孕的分类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）完全代孕和不完全代孕；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）商业代孕和非商业代孕（利他性代孕，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Altruistic Surrogacy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商业代孕：雇佣代孕妈妈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利他性代孕：亲属代孕         志愿者代孕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8EFB07-8586-4BF9-8E29-85E31612AF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5" y="3921135"/>
            <a:ext cx="5042093" cy="21428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52FDF4-A17B-4347-B032-596C35EC4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84" y="3790766"/>
            <a:ext cx="3204838" cy="2403628"/>
          </a:xfrm>
          <a:prstGeom prst="rect">
            <a:avLst/>
          </a:prstGeom>
        </p:spPr>
      </p:pic>
      <p:sp>
        <p:nvSpPr>
          <p:cNvPr id="9" name="动作按钮: 视频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905F915-11AA-409A-BF77-28A7393FBBA1}"/>
              </a:ext>
            </a:extLst>
          </p:cNvPr>
          <p:cNvSpPr/>
          <p:nvPr/>
        </p:nvSpPr>
        <p:spPr>
          <a:xfrm>
            <a:off x="4812614" y="2539322"/>
            <a:ext cx="444809" cy="131718"/>
          </a:xfrm>
          <a:prstGeom prst="actionButtonMovi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视频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27702B9-6AD3-4BB2-BC29-D6EA41D15819}"/>
              </a:ext>
            </a:extLst>
          </p:cNvPr>
          <p:cNvSpPr/>
          <p:nvPr/>
        </p:nvSpPr>
        <p:spPr>
          <a:xfrm>
            <a:off x="4483214" y="3080861"/>
            <a:ext cx="444809" cy="131718"/>
          </a:xfrm>
          <a:prstGeom prst="actionButtonMovi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动作按钮: 视频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73163D2-0578-4B34-B5EE-5F22CC110A40}"/>
              </a:ext>
            </a:extLst>
          </p:cNvPr>
          <p:cNvSpPr/>
          <p:nvPr/>
        </p:nvSpPr>
        <p:spPr>
          <a:xfrm>
            <a:off x="7041574" y="3080861"/>
            <a:ext cx="444809" cy="131718"/>
          </a:xfrm>
          <a:prstGeom prst="actionButtonMovi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40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2926D9-3EAE-4237-8762-CEF124B9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23" y="1509204"/>
            <a:ext cx="6537313" cy="51135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中国大陆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2001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日，卫生部出台了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人类辅助生殖技术管理办法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，第二十二条规定：开展人类辅助生殖技术的医疗机构违反本办法，有下列行为之一的，由省、自治区、直辖市人民政府卫生行政部门给予警告、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万元以下罚款，并给予有关责任人行政处分；构成犯罪的，依法追究刑事责任：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买卖配子、合子、胚胎的；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实施代孕技术的；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。。。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F9431B-B857-4D23-8323-60FA462D94BC}"/>
              </a:ext>
            </a:extLst>
          </p:cNvPr>
          <p:cNvSpPr txBox="1"/>
          <p:nvPr/>
        </p:nvSpPr>
        <p:spPr>
          <a:xfrm>
            <a:off x="564823" y="449404"/>
            <a:ext cx="5967952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</a:pPr>
            <a:r>
              <a:rPr lang="zh-CN" altLang="en-US" sz="2800" spc="1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第三节 各国</a:t>
            </a:r>
            <a:r>
              <a:rPr lang="en-US" altLang="zh-CN" sz="2800" spc="1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spc="1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地区相关法规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3D50E3E-AD63-4B40-9DFB-C08D4AA00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4" r="10774"/>
          <a:stretch/>
        </p:blipFill>
        <p:spPr>
          <a:xfrm>
            <a:off x="7514353" y="2539295"/>
            <a:ext cx="3502049" cy="29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3A715E-004E-4803-BD8E-4B193F5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82" y="0"/>
            <a:ext cx="9392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627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PROBLEMSCORE" val="0.0"/>
  <p:tag name="ANONYMOUSPOLLING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0.5"/>
  <p:tag name="PROBLEMVOICEALLOWED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风景">
  <a:themeElements>
    <a:clrScheme name="风景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风景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风景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5572</TotalTime>
  <Words>1659</Words>
  <Application>Microsoft Office PowerPoint</Application>
  <PresentationFormat>宽屏</PresentationFormat>
  <Paragraphs>147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等线</vt:lpstr>
      <vt:lpstr>等线 Light</vt:lpstr>
      <vt:lpstr>黑体</vt:lpstr>
      <vt:lpstr>华文新魏</vt:lpstr>
      <vt:lpstr>楷体</vt:lpstr>
      <vt:lpstr>宋体</vt:lpstr>
      <vt:lpstr>微软雅黑</vt:lpstr>
      <vt:lpstr>微软雅黑</vt:lpstr>
      <vt:lpstr>Arial</vt:lpstr>
      <vt:lpstr>Century Schoolbook</vt:lpstr>
      <vt:lpstr>Garamond</vt:lpstr>
      <vt:lpstr>Times New Roman</vt:lpstr>
      <vt:lpstr>Wingdings 2</vt:lpstr>
      <vt:lpstr>环保</vt:lpstr>
      <vt:lpstr>风景</vt:lpstr>
      <vt:lpstr>Office 主题​​</vt:lpstr>
      <vt:lpstr>1_Office 主题​​</vt:lpstr>
      <vt:lpstr>第三讲 代孕中的伦理问题</vt:lpstr>
      <vt:lpstr>PowerPoint 演示文稿</vt:lpstr>
      <vt:lpstr>PowerPoint 演示文稿</vt:lpstr>
      <vt:lpstr>第一节 辅助生殖技术（ART）</vt:lpstr>
      <vt:lpstr>第二节 代孕（Surrogacy）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第三讲 生死专题</dc:title>
  <dc:creator>徐 汉辉</dc:creator>
  <cp:lastModifiedBy>徐 汉辉</cp:lastModifiedBy>
  <cp:revision>380</cp:revision>
  <cp:lastPrinted>2019-07-01T04:48:28Z</cp:lastPrinted>
  <dcterms:created xsi:type="dcterms:W3CDTF">2019-06-09T06:01:01Z</dcterms:created>
  <dcterms:modified xsi:type="dcterms:W3CDTF">2023-03-19T14:42:45Z</dcterms:modified>
</cp:coreProperties>
</file>